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8"/>
  </p:notesMasterIdLst>
  <p:handoutMasterIdLst>
    <p:handoutMasterId r:id="rId29"/>
  </p:handoutMasterIdLst>
  <p:sldIdLst>
    <p:sldId id="256" r:id="rId2"/>
    <p:sldId id="259" r:id="rId3"/>
    <p:sldId id="258" r:id="rId4"/>
    <p:sldId id="296" r:id="rId5"/>
    <p:sldId id="257" r:id="rId6"/>
    <p:sldId id="286" r:id="rId7"/>
    <p:sldId id="292" r:id="rId8"/>
    <p:sldId id="260" r:id="rId9"/>
    <p:sldId id="261" r:id="rId10"/>
    <p:sldId id="293" r:id="rId11"/>
    <p:sldId id="285" r:id="rId12"/>
    <p:sldId id="294" r:id="rId13"/>
    <p:sldId id="295" r:id="rId14"/>
    <p:sldId id="264" r:id="rId15"/>
    <p:sldId id="266" r:id="rId16"/>
    <p:sldId id="268" r:id="rId17"/>
    <p:sldId id="282" r:id="rId18"/>
    <p:sldId id="277" r:id="rId19"/>
    <p:sldId id="281" r:id="rId20"/>
    <p:sldId id="269" r:id="rId21"/>
    <p:sldId id="270" r:id="rId22"/>
    <p:sldId id="283" r:id="rId23"/>
    <p:sldId id="287" r:id="rId24"/>
    <p:sldId id="291" r:id="rId25"/>
    <p:sldId id="288" r:id="rId26"/>
    <p:sldId id="290" r:id="rId2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1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2593" autoAdjust="0"/>
    <p:restoredTop sz="94654" autoAdjust="0"/>
  </p:normalViewPr>
  <p:slideViewPr>
    <p:cSldViewPr>
      <p:cViewPr varScale="1">
        <p:scale>
          <a:sx n="84" d="100"/>
          <a:sy n="84" d="100"/>
        </p:scale>
        <p:origin x="96" y="51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492"/>
    </p:cViewPr>
  </p:sorterViewPr>
  <p:notesViewPr>
    <p:cSldViewPr>
      <p:cViewPr varScale="1">
        <p:scale>
          <a:sx n="56" d="100"/>
          <a:sy n="56" d="100"/>
        </p:scale>
        <p:origin x="-181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C82640-001A-4EDD-A877-C50411AA44F1}" type="datetimeFigureOut">
              <a:rPr lang="en-GB" smtClean="0"/>
              <a:pPr/>
              <a:t>24/04/2019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5A3794-813C-41E9-BA19-DB4B26F451F2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7747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38547B-3579-4164-AABA-4AC7949094AA}" type="datetimeFigureOut">
              <a:rPr lang="en-GB" smtClean="0"/>
              <a:pPr/>
              <a:t>24/04/2019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21A701-9049-4748-93D1-85D41CFCC11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7806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21A701-9049-4748-93D1-85D41CFCC117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89141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C6F12F-BC86-4263-AF30-61112E30B889}" type="datetimeFigureOut">
              <a:rPr lang="en-US" smtClean="0"/>
              <a:pPr/>
              <a:t>4/24/2019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5B070-C328-40DA-B6FD-62ADAE8E2A9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AUTO-ENROLMENT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1. Excluded workers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GB" dirty="0" smtClean="0"/>
              <a:t>Engagement types that are definitely </a:t>
            </a:r>
            <a:r>
              <a:rPr lang="en-GB" u="sng" dirty="0" smtClean="0"/>
              <a:t>excluded</a:t>
            </a:r>
            <a:r>
              <a:rPr lang="en-GB" dirty="0" smtClean="0"/>
              <a:t>:</a:t>
            </a:r>
          </a:p>
          <a:p>
            <a:r>
              <a:rPr lang="en-GB" dirty="0" smtClean="0"/>
              <a:t>Agency workers; </a:t>
            </a:r>
          </a:p>
          <a:p>
            <a:r>
              <a:rPr lang="en-GB" dirty="0" smtClean="0"/>
              <a:t>Self-employed contractors;</a:t>
            </a:r>
          </a:p>
          <a:p>
            <a:r>
              <a:rPr lang="en-GB" dirty="0" smtClean="0"/>
              <a:t>Anyone NOT ordinarily working in UK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dirty="0" smtClean="0"/>
              <a:t>We are also not obliged </a:t>
            </a:r>
            <a:r>
              <a:rPr lang="en-GB" smtClean="0"/>
              <a:t>to enrol </a:t>
            </a:r>
            <a:r>
              <a:rPr lang="en-GB" dirty="0" smtClean="0"/>
              <a:t>casual workers if they have worked for less than 12 weeks.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2. Eligible job holders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en-GB" b="1" dirty="0" smtClean="0"/>
              <a:t>Definition:</a:t>
            </a:r>
          </a:p>
          <a:p>
            <a:r>
              <a:rPr lang="en-GB" dirty="0" smtClean="0"/>
              <a:t>Aged between 22 and State Pension Age (SPA)</a:t>
            </a:r>
          </a:p>
          <a:p>
            <a:r>
              <a:rPr lang="en-GB" dirty="0" smtClean="0"/>
              <a:t>Working in the UK</a:t>
            </a:r>
          </a:p>
          <a:p>
            <a:r>
              <a:rPr lang="en-GB" dirty="0" smtClean="0"/>
              <a:t>Earnings &gt; £9,440 per annum (£787) per month.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b="1" dirty="0" smtClean="0"/>
              <a:t>What happens?</a:t>
            </a:r>
          </a:p>
          <a:p>
            <a:r>
              <a:rPr lang="en-GB" dirty="0" smtClean="0"/>
              <a:t>Must be auto-enrolled if new joiner from 1 March</a:t>
            </a:r>
          </a:p>
          <a:p>
            <a:r>
              <a:rPr lang="en-GB" dirty="0" smtClean="0"/>
              <a:t>Existing ‘eligible jobholder’ employees who are NOT in pension scheme will be auto-enrolled 1 June</a:t>
            </a:r>
          </a:p>
          <a:p>
            <a:r>
              <a:rPr lang="en-GB" dirty="0" smtClean="0"/>
              <a:t>If they opt-out, will be re-enrolled in 3 years	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3.Non-eligible jobholder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12568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GB" b="1" dirty="0" smtClean="0"/>
              <a:t>Definition:</a:t>
            </a:r>
          </a:p>
          <a:p>
            <a:r>
              <a:rPr lang="en-GB" dirty="0" smtClean="0"/>
              <a:t>Age 16-75  and earnings between £5,668 pa (£473/month) and £9,440pa (£787/month)</a:t>
            </a:r>
          </a:p>
          <a:p>
            <a:pPr>
              <a:buNone/>
            </a:pPr>
            <a:r>
              <a:rPr lang="en-GB" dirty="0" smtClean="0"/>
              <a:t>OR</a:t>
            </a:r>
          </a:p>
          <a:p>
            <a:r>
              <a:rPr lang="en-GB" dirty="0" smtClean="0"/>
              <a:t>Aged between 16 and 21 or between SPA and 74  and earning over £9,440pa (£787/month)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b="1" dirty="0" smtClean="0"/>
              <a:t>What happens?</a:t>
            </a:r>
          </a:p>
          <a:p>
            <a:r>
              <a:rPr lang="cy-GB" dirty="0" smtClean="0"/>
              <a:t>We DO NOT have to auto-enrol, but </a:t>
            </a:r>
            <a:endParaRPr lang="en-GB" dirty="0" smtClean="0"/>
          </a:p>
          <a:p>
            <a:r>
              <a:rPr lang="en-GB" dirty="0" smtClean="0"/>
              <a:t>From 1 March they have the right to </a:t>
            </a:r>
            <a:r>
              <a:rPr lang="en-GB" i="1" dirty="0" smtClean="0"/>
              <a:t>opt into </a:t>
            </a:r>
            <a:r>
              <a:rPr lang="en-GB" dirty="0" smtClean="0"/>
              <a:t>the pension scheme associated with their employment type, and for the University to pay their employer contributions</a:t>
            </a:r>
          </a:p>
          <a:p>
            <a:r>
              <a:rPr lang="en-GB" dirty="0" smtClean="0"/>
              <a:t>We must monitor them to see if they tip over the age or earnings thresholds to become eligible jobholders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4. Entitled Worker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b="1" dirty="0" smtClean="0"/>
              <a:t>Definition:</a:t>
            </a:r>
          </a:p>
          <a:p>
            <a:r>
              <a:rPr lang="en-GB" dirty="0" smtClean="0"/>
              <a:t>Aged between 16 and 74 </a:t>
            </a:r>
          </a:p>
          <a:p>
            <a:r>
              <a:rPr lang="en-GB" dirty="0" smtClean="0"/>
              <a:t>Earnings &lt; £5,668pa (£473/month)</a:t>
            </a:r>
          </a:p>
          <a:p>
            <a:endParaRPr lang="en-GB" dirty="0" smtClean="0"/>
          </a:p>
          <a:p>
            <a:pPr>
              <a:buNone/>
            </a:pPr>
            <a:r>
              <a:rPr lang="en-GB" b="1" dirty="0" smtClean="0"/>
              <a:t>What happens?</a:t>
            </a:r>
          </a:p>
          <a:p>
            <a:pPr lvl="1"/>
            <a:r>
              <a:rPr lang="en-GB" dirty="0" smtClean="0"/>
              <a:t>They may join a scheme but the University does not need to pay the employer contributions.</a:t>
            </a:r>
          </a:p>
          <a:p>
            <a:pPr lvl="1"/>
            <a:r>
              <a:rPr lang="en-GB" dirty="0" smtClean="0"/>
              <a:t>We must monitor them to see if they tip over into another category </a:t>
            </a:r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Key assessment criteria – Age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u="sng" dirty="0" smtClean="0"/>
              <a:t>16 – 21</a:t>
            </a:r>
            <a:br>
              <a:rPr lang="en-GB" u="sng" dirty="0" smtClean="0"/>
            </a:br>
            <a:r>
              <a:rPr lang="en-GB" sz="2800" dirty="0" smtClean="0"/>
              <a:t>Can only be Entitled Worker or Non-eligible Job-holder</a:t>
            </a:r>
          </a:p>
          <a:p>
            <a:pPr lvl="1">
              <a:buNone/>
            </a:pPr>
            <a:endParaRPr lang="en-GB" sz="1600" dirty="0" smtClean="0"/>
          </a:p>
          <a:p>
            <a:pPr>
              <a:buNone/>
            </a:pPr>
            <a:r>
              <a:rPr lang="en-GB" u="sng" dirty="0" smtClean="0"/>
              <a:t>22 - State Pension Age</a:t>
            </a:r>
          </a:p>
          <a:p>
            <a:pPr marL="0" lvl="1">
              <a:buNone/>
            </a:pPr>
            <a:r>
              <a:rPr lang="en-GB" dirty="0" smtClean="0"/>
              <a:t>Could fall into any category</a:t>
            </a:r>
          </a:p>
          <a:p>
            <a:pPr lvl="1">
              <a:buNone/>
            </a:pPr>
            <a:endParaRPr lang="en-GB" sz="1600" dirty="0" smtClean="0"/>
          </a:p>
          <a:p>
            <a:pPr>
              <a:buNone/>
            </a:pPr>
            <a:r>
              <a:rPr lang="en-GB" u="sng" dirty="0" smtClean="0"/>
              <a:t>State Pension Age – 74</a:t>
            </a:r>
          </a:p>
          <a:p>
            <a:pPr marL="0" lvl="1" indent="0">
              <a:buNone/>
            </a:pPr>
            <a:r>
              <a:rPr lang="en-GB" dirty="0" smtClean="0"/>
              <a:t>Can only be Entitled Worker or Non-eligible Job-holder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Key assessment criteria – earnings (and pay reference period)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GB" sz="3000" dirty="0" smtClean="0"/>
              <a:t>Assessment of earnings has to be made in </a:t>
            </a:r>
            <a:r>
              <a:rPr lang="en-GB" sz="3000" b="1" dirty="0" smtClean="0"/>
              <a:t>each pay reference period</a:t>
            </a:r>
            <a:endParaRPr lang="en-GB" sz="3000" dirty="0" smtClean="0"/>
          </a:p>
          <a:p>
            <a:pPr marL="342900" lvl="1" indent="-342900">
              <a:buFont typeface="Arial" pitchFamily="34" charset="0"/>
              <a:buChar char="•"/>
            </a:pPr>
            <a:r>
              <a:rPr lang="en-GB" sz="3000" dirty="0" smtClean="0"/>
              <a:t>Is the worker paid monthly or termly? </a:t>
            </a:r>
          </a:p>
          <a:p>
            <a:r>
              <a:rPr lang="en-GB" sz="3000" dirty="0" smtClean="0"/>
              <a:t>That, </a:t>
            </a:r>
            <a:r>
              <a:rPr lang="en-GB" sz="3000" b="1" dirty="0" smtClean="0"/>
              <a:t>not annual salary</a:t>
            </a:r>
            <a:r>
              <a:rPr lang="en-GB" sz="3000" dirty="0" smtClean="0"/>
              <a:t>, has to be used to assess for auto-enrolment</a:t>
            </a:r>
          </a:p>
          <a:p>
            <a:r>
              <a:rPr lang="en-GB" sz="3000" dirty="0" smtClean="0"/>
              <a:t>If in any one pay reference period earnings spike above a threshold, appropriate action must be taken </a:t>
            </a:r>
          </a:p>
          <a:p>
            <a:r>
              <a:rPr lang="en-GB" sz="3000" dirty="0" smtClean="0"/>
              <a:t>NB </a:t>
            </a:r>
            <a:r>
              <a:rPr lang="en-GB" sz="2400" dirty="0" smtClean="0"/>
              <a:t>monthly threshold triggering auto-enrolment  = £787</a:t>
            </a:r>
            <a:endParaRPr lang="en-GB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ASSESSMENT RESULTS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9512" y="1988840"/>
          <a:ext cx="8568952" cy="3678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263080"/>
                <a:gridCol w="2057400"/>
                <a:gridCol w="2057400"/>
                <a:gridCol w="2191072"/>
              </a:tblGrid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GB" sz="2800" dirty="0" smtClean="0"/>
                        <a:t>Age</a:t>
                      </a:r>
                    </a:p>
                    <a:p>
                      <a:r>
                        <a:rPr lang="en-GB" sz="2800" dirty="0" smtClean="0"/>
                        <a:t>Earnings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16 – 21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22 – SPA</a:t>
                      </a:r>
                      <a:endParaRPr lang="en-GB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800" dirty="0" smtClean="0"/>
                        <a:t>SPA - 74</a:t>
                      </a:r>
                      <a:endParaRPr lang="en-GB" sz="2800" dirty="0"/>
                    </a:p>
                  </a:txBody>
                  <a:tcPr/>
                </a:tc>
              </a:tr>
              <a:tr h="78331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800" dirty="0" smtClean="0"/>
                        <a:t>Below £5668</a:t>
                      </a:r>
                      <a:endParaRPr lang="en-GB" sz="28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800" dirty="0" smtClean="0"/>
                        <a:t>Entitled Worker</a:t>
                      </a:r>
                      <a:endParaRPr lang="en-GB" sz="2800" dirty="0"/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800" dirty="0" smtClean="0"/>
                        <a:t>£5668-£9440</a:t>
                      </a:r>
                      <a:endParaRPr lang="en-GB" sz="2800" dirty="0"/>
                    </a:p>
                  </a:txBody>
                  <a:tcPr>
                    <a:solidFill>
                      <a:schemeClr val="tx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800" dirty="0" smtClean="0"/>
                        <a:t>Non-eligible Job-holder</a:t>
                      </a:r>
                      <a:endParaRPr lang="en-GB" sz="2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sz="32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lang="en-GB" sz="2800" dirty="0" smtClean="0"/>
                        <a:t>Over £9440</a:t>
                      </a:r>
                      <a:endParaRPr lang="en-GB" sz="2800" dirty="0"/>
                    </a:p>
                  </a:txBody>
                  <a:tcPr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800" dirty="0" smtClean="0"/>
                        <a:t>Non-eligible</a:t>
                      </a:r>
                    </a:p>
                    <a:p>
                      <a:pPr algn="ctr"/>
                      <a:r>
                        <a:rPr lang="en-GB" sz="2800" dirty="0" smtClean="0"/>
                        <a:t>Jobholder</a:t>
                      </a:r>
                      <a:endParaRPr lang="en-GB" sz="2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800" dirty="0" smtClean="0"/>
                        <a:t>Eligible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2800" dirty="0" smtClean="0"/>
                        <a:t>Jobholder</a:t>
                      </a:r>
                      <a:endParaRPr lang="en-GB" sz="2800" dirty="0"/>
                    </a:p>
                  </a:txBody>
                  <a:tcPr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</a:pPr>
                      <a:r>
                        <a:rPr lang="en-GB" sz="2800" dirty="0" smtClean="0"/>
                        <a:t>Non-eligible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en-GB" sz="2800" dirty="0" smtClean="0"/>
                        <a:t>Jobholder</a:t>
                      </a:r>
                      <a:endParaRPr lang="en-GB" sz="2800" dirty="0"/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Multiple University Appointments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Default:</a:t>
            </a:r>
          </a:p>
          <a:p>
            <a:pPr lvl="2"/>
            <a:r>
              <a:rPr lang="en-GB" sz="2800" dirty="0" smtClean="0"/>
              <a:t>Treat each contract separately</a:t>
            </a:r>
          </a:p>
          <a:p>
            <a:pPr lvl="2">
              <a:buNone/>
            </a:pPr>
            <a:r>
              <a:rPr lang="en-GB" sz="2800" i="1" dirty="0" smtClean="0"/>
              <a:t>unless</a:t>
            </a:r>
          </a:p>
          <a:p>
            <a:pPr lvl="2"/>
            <a:r>
              <a:rPr lang="en-GB" sz="2800" dirty="0" smtClean="0"/>
              <a:t>Contracts are of same type in same department</a:t>
            </a:r>
          </a:p>
          <a:p>
            <a:pPr lvl="2"/>
            <a:r>
              <a:rPr lang="en-GB" sz="2800" dirty="0" smtClean="0"/>
              <a:t>If so, aggregate</a:t>
            </a:r>
          </a:p>
          <a:p>
            <a:r>
              <a:rPr lang="en-GB" dirty="0" smtClean="0"/>
              <a:t>Exceptions:</a:t>
            </a:r>
          </a:p>
          <a:p>
            <a:pPr lvl="1">
              <a:buNone/>
            </a:pPr>
            <a:r>
              <a:rPr lang="en-GB" dirty="0" smtClean="0"/>
              <a:t>To be reviewed and agreed with Personnel Services</a:t>
            </a:r>
          </a:p>
          <a:p>
            <a:pPr lvl="1">
              <a:buNone/>
            </a:pPr>
            <a:r>
              <a:rPr lang="en-GB" i="1" dirty="0" smtClean="0"/>
              <a:t>(Ignore college appointments)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</p:spPr>
        <p:txBody>
          <a:bodyPr>
            <a:normAutofit/>
          </a:bodyPr>
          <a:lstStyle/>
          <a:p>
            <a:r>
              <a:rPr lang="en-GB" dirty="0" smtClean="0"/>
              <a:t>ENROLMENT - Summary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256584"/>
          </a:xfrm>
        </p:spPr>
        <p:txBody>
          <a:bodyPr>
            <a:normAutofit fontScale="92500" lnSpcReduction="20000"/>
          </a:bodyPr>
          <a:lstStyle/>
          <a:p>
            <a:r>
              <a:rPr lang="en-GB" b="1" dirty="0" smtClean="0"/>
              <a:t>Eligible Job-holders</a:t>
            </a:r>
          </a:p>
          <a:p>
            <a:pPr lvl="1"/>
            <a:r>
              <a:rPr lang="en-GB" dirty="0" smtClean="0"/>
              <a:t>Must be enrolled</a:t>
            </a:r>
          </a:p>
          <a:p>
            <a:pPr lvl="1"/>
            <a:r>
              <a:rPr lang="en-GB" dirty="0" smtClean="0"/>
              <a:t>May opt out</a:t>
            </a:r>
          </a:p>
          <a:p>
            <a:pPr lvl="1"/>
            <a:r>
              <a:rPr lang="en-GB" dirty="0" smtClean="0"/>
              <a:t>Those who opt out have to be re-enrolled later</a:t>
            </a:r>
          </a:p>
          <a:p>
            <a:r>
              <a:rPr lang="en-GB" b="1" dirty="0" smtClean="0"/>
              <a:t>Non-eligible Job-holders</a:t>
            </a:r>
          </a:p>
          <a:p>
            <a:pPr lvl="1"/>
            <a:r>
              <a:rPr lang="en-GB" dirty="0" smtClean="0"/>
              <a:t>Must be provided with information</a:t>
            </a:r>
          </a:p>
          <a:p>
            <a:pPr lvl="1"/>
            <a:r>
              <a:rPr lang="en-GB" dirty="0" smtClean="0"/>
              <a:t>Must be allowed to opt in if they wish</a:t>
            </a:r>
          </a:p>
          <a:p>
            <a:pPr lvl="1"/>
            <a:r>
              <a:rPr lang="en-GB" dirty="0" smtClean="0"/>
              <a:t>Must be monitored to see if they cross threshold</a:t>
            </a:r>
          </a:p>
          <a:p>
            <a:r>
              <a:rPr lang="en-GB" b="1" dirty="0" smtClean="0"/>
              <a:t>Entitled Workers</a:t>
            </a:r>
          </a:p>
          <a:p>
            <a:pPr lvl="1"/>
            <a:r>
              <a:rPr lang="en-GB" dirty="0" smtClean="0"/>
              <a:t>Must be provided with information</a:t>
            </a:r>
          </a:p>
          <a:p>
            <a:pPr lvl="1"/>
            <a:r>
              <a:rPr lang="en-GB" dirty="0" smtClean="0"/>
              <a:t>Must be allowed to join a pension</a:t>
            </a:r>
          </a:p>
          <a:p>
            <a:pPr lvl="1"/>
            <a:r>
              <a:rPr lang="en-GB" dirty="0" smtClean="0"/>
              <a:t>Must be monitored to see if they cross threshold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95536" y="404664"/>
          <a:ext cx="8352928" cy="5974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02136"/>
                <a:gridCol w="6150792"/>
              </a:tblGrid>
              <a:tr h="18035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b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Employee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dirty="0" smtClean="0">
                          <a:solidFill>
                            <a:schemeClr val="tx1"/>
                          </a:solidFill>
                        </a:rPr>
                        <a:t>including</a:t>
                      </a:r>
                      <a:endParaRPr lang="en-GB" sz="1400" b="0" dirty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Variable Hours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Re-employed pensioner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If eligible job holder a</a:t>
                      </a:r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uto-enrol under contractual provision at start of employment</a:t>
                      </a:r>
                    </a:p>
                    <a:p>
                      <a:r>
                        <a:rPr lang="en-GB" b="0" dirty="0" smtClean="0">
                          <a:solidFill>
                            <a:schemeClr val="tx1"/>
                          </a:solidFill>
                        </a:rPr>
                        <a:t>If</a:t>
                      </a: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 joins: no further enrolment obligation</a:t>
                      </a:r>
                    </a:p>
                    <a:p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If opts out: no further obligation until re-enrolment three years later</a:t>
                      </a:r>
                      <a:br>
                        <a:rPr lang="en-GB" b="0" baseline="0" dirty="0" smtClean="0">
                          <a:solidFill>
                            <a:schemeClr val="tx1"/>
                          </a:solidFill>
                        </a:rPr>
                      </a:br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If not eligible: monitor and re-enrol when hits trigger </a:t>
                      </a:r>
                    </a:p>
                    <a:p>
                      <a:pPr lvl="1"/>
                      <a:r>
                        <a:rPr lang="en-GB" b="0" baseline="0" dirty="0" smtClean="0">
                          <a:solidFill>
                            <a:schemeClr val="tx1"/>
                          </a:solidFill>
                        </a:rPr>
                        <a:t>e.g. at 22nd birthday or when earnings increase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/>
                    </a:solidFill>
                  </a:tcPr>
                </a:tc>
              </a:tr>
              <a:tr h="199483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Casual Worker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400" b="0" i="1" dirty="0" smtClean="0">
                          <a:solidFill>
                            <a:srgbClr val="002147"/>
                          </a:solidFill>
                        </a:rPr>
                        <a:t>Including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casual teacher</a:t>
                      </a:r>
                      <a:r>
                        <a:rPr lang="en-GB" baseline="0" dirty="0" smtClean="0"/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examiner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personal services consultant</a:t>
                      </a:r>
                      <a:endParaRPr lang="en-GB" baseline="0" dirty="0" smtClean="0"/>
                    </a:p>
                    <a:p>
                      <a:pPr algn="ctr"/>
                      <a:endParaRPr lang="en-GB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Apply three month waiting period</a:t>
                      </a:r>
                    </a:p>
                    <a:p>
                      <a:r>
                        <a:rPr lang="en-GB" dirty="0" smtClean="0"/>
                        <a:t>If worker leaves: no obligation to enrol</a:t>
                      </a:r>
                    </a:p>
                    <a:p>
                      <a:r>
                        <a:rPr lang="en-GB" dirty="0" smtClean="0"/>
                        <a:t>If worker still engaged after</a:t>
                      </a:r>
                      <a:r>
                        <a:rPr lang="en-GB" baseline="0" dirty="0" smtClean="0"/>
                        <a:t> three months: assess </a:t>
                      </a:r>
                    </a:p>
                    <a:p>
                      <a:pPr lvl="1">
                        <a:buFont typeface="Arial" pitchFamily="34" charset="0"/>
                        <a:buChar char="•"/>
                      </a:pPr>
                      <a:r>
                        <a:rPr lang="en-GB" baseline="0" dirty="0" smtClean="0"/>
                        <a:t>if eligible: enrol (in NEST)</a:t>
                      </a:r>
                    </a:p>
                    <a:p>
                      <a:pPr lvl="1">
                        <a:buFont typeface="Arial" pitchFamily="34" charset="0"/>
                        <a:buChar char="•"/>
                      </a:pPr>
                      <a:r>
                        <a:rPr lang="en-GB" baseline="0" dirty="0" smtClean="0"/>
                        <a:t>if not eligible: continue to monitor and enrol when hits trigger</a:t>
                      </a:r>
                      <a:endParaRPr lang="en-GB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7610">
                <a:tc>
                  <a:txBody>
                    <a:bodyPr/>
                    <a:lstStyle/>
                    <a:p>
                      <a:pPr algn="ctr"/>
                      <a:endParaRPr lang="en-GB" dirty="0" smtClean="0"/>
                    </a:p>
                    <a:p>
                      <a:pPr algn="ctr"/>
                      <a:r>
                        <a:rPr lang="en-GB" dirty="0" smtClean="0"/>
                        <a:t>Not working in UK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Agency Worker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err="1" smtClean="0"/>
                        <a:t>Secondee</a:t>
                      </a:r>
                      <a:endParaRPr lang="en-GB" dirty="0" smtClean="0"/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 smtClean="0"/>
                        <a:t>Self-employed</a:t>
                      </a:r>
                    </a:p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 dirty="0" smtClean="0"/>
                    </a:p>
                    <a:p>
                      <a:endParaRPr lang="en-GB" dirty="0" smtClean="0"/>
                    </a:p>
                    <a:p>
                      <a:r>
                        <a:rPr lang="en-GB" dirty="0" smtClean="0"/>
                        <a:t>No action required</a:t>
                      </a:r>
                      <a:endParaRPr lang="en-GB" dirty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POSITION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Only CMS </a:t>
            </a:r>
            <a:r>
              <a:rPr lang="en-GB" u="sng" dirty="0" smtClean="0"/>
              <a:t>employees</a:t>
            </a:r>
            <a:r>
              <a:rPr lang="en-GB" dirty="0" smtClean="0"/>
              <a:t> on main payroll</a:t>
            </a:r>
          </a:p>
          <a:p>
            <a:pPr lvl="1"/>
            <a:r>
              <a:rPr lang="en-GB" dirty="0" smtClean="0"/>
              <a:t>are enrolled into either USS or OSPS</a:t>
            </a:r>
          </a:p>
          <a:p>
            <a:pPr lvl="1"/>
            <a:r>
              <a:rPr lang="en-GB" dirty="0" smtClean="0"/>
              <a:t>or can stay with existing scheme e.g. NHSPS</a:t>
            </a:r>
          </a:p>
          <a:p>
            <a:endParaRPr lang="en-GB" sz="1100" dirty="0" smtClean="0"/>
          </a:p>
          <a:p>
            <a:endParaRPr lang="en-GB" sz="1100" dirty="0" smtClean="0"/>
          </a:p>
          <a:p>
            <a:r>
              <a:rPr lang="en-GB" dirty="0" smtClean="0"/>
              <a:t>No pension provision for </a:t>
            </a:r>
            <a:r>
              <a:rPr lang="en-GB" i="1" dirty="0" smtClean="0"/>
              <a:t>casual wo</a:t>
            </a:r>
            <a:r>
              <a:rPr lang="en-GB" dirty="0" smtClean="0"/>
              <a:t>rkers or </a:t>
            </a:r>
            <a:r>
              <a:rPr lang="en-GB" i="1" dirty="0" smtClean="0"/>
              <a:t>re-employed pensioners </a:t>
            </a:r>
            <a:r>
              <a:rPr lang="en-GB" sz="2800" i="1" dirty="0" smtClean="0"/>
              <a:t>(Stake holder available</a:t>
            </a:r>
            <a:r>
              <a:rPr lang="en-GB" dirty="0" smtClean="0"/>
              <a:t>)</a:t>
            </a:r>
            <a:endParaRPr lang="en-GB" i="1" dirty="0" smtClean="0"/>
          </a:p>
          <a:p>
            <a:endParaRPr lang="en-GB" dirty="0" smtClean="0"/>
          </a:p>
          <a:p>
            <a:r>
              <a:rPr lang="en-GB" dirty="0" smtClean="0"/>
              <a:t>An individual can decide to opt-out before they are enrolled and their decision is considered final</a:t>
            </a:r>
          </a:p>
          <a:p>
            <a:pPr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Reducing the departmental burden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184576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GB" sz="2600" b="1" u="sng" dirty="0" smtClean="0"/>
              <a:t>General</a:t>
            </a:r>
          </a:p>
          <a:p>
            <a:r>
              <a:rPr lang="en-GB" sz="2600" dirty="0" smtClean="0"/>
              <a:t>Automating processes where possible (for example building notification letters into new contract templates</a:t>
            </a:r>
            <a:r>
              <a:rPr lang="en-GB" sz="2600" b="1" u="sng" dirty="0" smtClean="0"/>
              <a:t>)</a:t>
            </a:r>
          </a:p>
          <a:p>
            <a:pPr>
              <a:buNone/>
            </a:pPr>
            <a:r>
              <a:rPr lang="en-GB" sz="2600" b="1" u="sng" dirty="0" smtClean="0"/>
              <a:t>Employees</a:t>
            </a:r>
          </a:p>
          <a:p>
            <a:r>
              <a:rPr lang="en-GB" sz="2600" dirty="0" smtClean="0"/>
              <a:t>Enrolment, assessment and ongoing monitoring will be facilitated through Core/Payroll/Pensions</a:t>
            </a:r>
          </a:p>
          <a:p>
            <a:endParaRPr lang="en-GB" sz="2600" dirty="0" smtClean="0"/>
          </a:p>
          <a:p>
            <a:pPr>
              <a:buNone/>
            </a:pPr>
            <a:r>
              <a:rPr lang="en-GB" sz="2600" b="1" u="sng" dirty="0" smtClean="0"/>
              <a:t>Casual workers</a:t>
            </a:r>
          </a:p>
          <a:p>
            <a:r>
              <a:rPr lang="en-GB" sz="2600" dirty="0" smtClean="0"/>
              <a:t>deferring assessment for three months to minimise enrolment/cost</a:t>
            </a:r>
          </a:p>
          <a:p>
            <a:r>
              <a:rPr lang="en-GB" sz="2600" dirty="0" smtClean="0"/>
              <a:t>Spikes in earnings have been evened out in part by move to monthly payroll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Action required by Departments</a:t>
            </a:r>
            <a:endParaRPr lang="en-GB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112568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Clarify employment status of</a:t>
            </a:r>
            <a:r>
              <a:rPr lang="en-GB" sz="3300" dirty="0" smtClean="0"/>
              <a:t> non-CMS contracts (employee/ worker/self-employed?) and where ordinarily working?</a:t>
            </a:r>
          </a:p>
          <a:p>
            <a:pPr lvl="1">
              <a:buNone/>
            </a:pPr>
            <a:endParaRPr lang="en-GB" sz="1100" dirty="0" smtClean="0"/>
          </a:p>
          <a:p>
            <a:pPr marL="514350" indent="-514350">
              <a:buFont typeface="+mj-lt"/>
              <a:buAutoNum type="arabicPeriod"/>
            </a:pPr>
            <a:r>
              <a:rPr lang="en-GB" dirty="0" smtClean="0"/>
              <a:t>Ensure we hold basic data for all workers (</a:t>
            </a:r>
            <a:r>
              <a:rPr lang="en-GB" sz="3300" dirty="0" smtClean="0"/>
              <a:t>DOB; email address) and note pay reference periods</a:t>
            </a:r>
          </a:p>
          <a:p>
            <a:pPr lvl="1">
              <a:buNone/>
            </a:pPr>
            <a:endParaRPr lang="en-GB" sz="1100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n-GB" dirty="0" smtClean="0"/>
              <a:t>Budget for likely additional costs of </a:t>
            </a:r>
            <a:r>
              <a:rPr lang="en-GB" sz="3300" dirty="0" smtClean="0"/>
              <a:t>employer contributions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sz="3400" dirty="0" smtClean="0"/>
              <a:t>Encourage casual workers to submit regular claims, to avoid un-representative spikes in earnings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sz="3300" dirty="0" smtClean="0"/>
              <a:t>Ensure that casual appointments are ended promptly after 12 weeks 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GB" sz="3300" dirty="0" smtClean="0"/>
              <a:t>Issue new contract format and stop issuing pensions opt-out forms to new starters</a:t>
            </a:r>
          </a:p>
          <a:p>
            <a:pPr marL="514350" indent="-514350">
              <a:buFont typeface="+mj-lt"/>
              <a:buAutoNum type="arabicPeriod" startAt="3"/>
            </a:pPr>
            <a:endParaRPr lang="en-GB" sz="3300" dirty="0" smtClean="0"/>
          </a:p>
          <a:p>
            <a:pPr>
              <a:buNone/>
            </a:pPr>
            <a:endParaRPr lang="en-GB" sz="1200" dirty="0" smtClean="0"/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Next steps - February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4040188" cy="639762"/>
          </a:xfrm>
        </p:spPr>
        <p:txBody>
          <a:bodyPr>
            <a:normAutofit fontScale="85000" lnSpcReduction="10000"/>
          </a:bodyPr>
          <a:lstStyle/>
          <a:p>
            <a:r>
              <a:rPr lang="en-GB" sz="3800" dirty="0" smtClean="0"/>
              <a:t>What happens?	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Email to all staff advising of the change in the law</a:t>
            </a:r>
            <a:r>
              <a:rPr lang="en-GB" i="1" dirty="0" smtClean="0"/>
              <a:t>  </a:t>
            </a:r>
            <a:r>
              <a:rPr lang="en-GB" sz="1600" i="1" dirty="0" smtClean="0"/>
              <a:t>“information letter to existing staff</a:t>
            </a:r>
            <a:r>
              <a:rPr lang="en-GB" i="1" dirty="0" smtClean="0"/>
              <a:t>”</a:t>
            </a:r>
          </a:p>
          <a:p>
            <a:r>
              <a:rPr lang="cy-GB" i="1" dirty="0" smtClean="0"/>
              <a:t>Departments to ensure that those who may not see email are forwarded the message</a:t>
            </a:r>
            <a:endParaRPr lang="en-GB" i="1" dirty="0" smtClean="0"/>
          </a:p>
          <a:p>
            <a:r>
              <a:rPr lang="en-GB" dirty="0" smtClean="0"/>
              <a:t>Briefings to administrators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When?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GB" i="1" dirty="0" smtClean="0"/>
              <a:t>mid-February</a:t>
            </a:r>
          </a:p>
          <a:p>
            <a:endParaRPr lang="cy-GB" i="1" dirty="0" smtClean="0"/>
          </a:p>
          <a:p>
            <a:endParaRPr lang="cy-GB" i="1" dirty="0" smtClean="0"/>
          </a:p>
          <a:p>
            <a:endParaRPr lang="cy-GB" i="1" dirty="0" smtClean="0"/>
          </a:p>
          <a:p>
            <a:r>
              <a:rPr lang="cy-GB" i="1" dirty="0" smtClean="0"/>
              <a:t>As  soon as possible</a:t>
            </a:r>
            <a:endParaRPr lang="en-GB" i="1" dirty="0" smtClean="0"/>
          </a:p>
          <a:p>
            <a:endParaRPr lang="en-GB" i="1" dirty="0" smtClean="0"/>
          </a:p>
          <a:p>
            <a:endParaRPr lang="en-GB" i="1" dirty="0" smtClean="0"/>
          </a:p>
          <a:p>
            <a:r>
              <a:rPr lang="en-GB" i="1" dirty="0" smtClean="0"/>
              <a:t>General briefings 14 and 21 February, plus divisional meetings </a:t>
            </a:r>
          </a:p>
          <a:p>
            <a:endParaRPr lang="en-GB" i="1" dirty="0" smtClean="0"/>
          </a:p>
          <a:p>
            <a:pPr>
              <a:buNone/>
            </a:pPr>
            <a:endParaRPr lang="en-GB" i="1" dirty="0" smtClean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499992" y="2132856"/>
            <a:ext cx="0" cy="3600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31640" y="2132856"/>
            <a:ext cx="5760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Next steps – </a:t>
            </a:r>
            <a:r>
              <a:rPr lang="en-GB" dirty="0" err="1" smtClean="0"/>
              <a:t>wef</a:t>
            </a:r>
            <a:r>
              <a:rPr lang="en-GB" dirty="0" smtClean="0"/>
              <a:t> March</a:t>
            </a:r>
            <a:br>
              <a:rPr lang="en-GB" dirty="0" smtClean="0"/>
            </a:b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Existing staff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4040188" cy="639762"/>
          </a:xfrm>
        </p:spPr>
        <p:txBody>
          <a:bodyPr>
            <a:normAutofit fontScale="85000" lnSpcReduction="10000"/>
          </a:bodyPr>
          <a:lstStyle/>
          <a:p>
            <a:r>
              <a:rPr lang="en-GB" sz="3800" dirty="0" smtClean="0"/>
              <a:t>What happens?	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email to all staff in a pension scheme  (</a:t>
            </a:r>
            <a:r>
              <a:rPr lang="en-GB" i="1" dirty="0" smtClean="0"/>
              <a:t>letter 1 - no action needed)</a:t>
            </a:r>
          </a:p>
          <a:p>
            <a:r>
              <a:rPr lang="en-GB" dirty="0" smtClean="0"/>
              <a:t> email to all staff not in pension scheme  (</a:t>
            </a:r>
            <a:r>
              <a:rPr lang="en-GB" i="1" dirty="0" smtClean="0"/>
              <a:t>letter 2 - advising of deferral of auto-enrolment to June)</a:t>
            </a:r>
          </a:p>
          <a:p>
            <a:r>
              <a:rPr lang="en-GB" dirty="0" smtClean="0"/>
              <a:t>Staff </a:t>
            </a:r>
            <a:r>
              <a:rPr lang="en-GB" i="1" dirty="0" smtClean="0"/>
              <a:t>wishing</a:t>
            </a:r>
            <a:r>
              <a:rPr lang="en-GB" dirty="0" smtClean="0"/>
              <a:t> to join a pension scheme may do so</a:t>
            </a:r>
          </a:p>
          <a:p>
            <a:pPr>
              <a:buNone/>
            </a:pPr>
            <a:endParaRPr lang="en-GB" i="1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When?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GB" i="1" dirty="0" smtClean="0"/>
              <a:t>By staging date (1 March)</a:t>
            </a:r>
          </a:p>
          <a:p>
            <a:endParaRPr lang="en-GB" i="1" dirty="0" smtClean="0"/>
          </a:p>
          <a:p>
            <a:endParaRPr lang="en-GB" i="1" dirty="0" smtClean="0"/>
          </a:p>
          <a:p>
            <a:r>
              <a:rPr lang="en-GB" i="1" dirty="0" smtClean="0"/>
              <a:t>By staging date (1 March)</a:t>
            </a:r>
          </a:p>
          <a:p>
            <a:endParaRPr lang="en-GB" i="1" dirty="0" smtClean="0"/>
          </a:p>
          <a:p>
            <a:endParaRPr lang="en-GB" i="1" dirty="0" smtClean="0"/>
          </a:p>
          <a:p>
            <a:r>
              <a:rPr lang="en-GB" i="1" dirty="0" err="1" smtClean="0"/>
              <a:t>Wef</a:t>
            </a:r>
            <a:r>
              <a:rPr lang="en-GB" i="1" dirty="0" smtClean="0"/>
              <a:t> 1 March</a:t>
            </a:r>
          </a:p>
          <a:p>
            <a:pPr>
              <a:buNone/>
            </a:pPr>
            <a:endParaRPr lang="en-GB" i="1" dirty="0" smtClean="0"/>
          </a:p>
          <a:p>
            <a:endParaRPr lang="en-GB" i="1" dirty="0" smtClean="0"/>
          </a:p>
          <a:p>
            <a:endParaRPr lang="en-GB" i="1" dirty="0" smtClean="0"/>
          </a:p>
          <a:p>
            <a:endParaRPr lang="en-GB" i="1" dirty="0" smtClean="0"/>
          </a:p>
          <a:p>
            <a:endParaRPr lang="en-GB" i="1" dirty="0" smtClean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499992" y="2132856"/>
            <a:ext cx="0" cy="3600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31640" y="2132856"/>
            <a:ext cx="5760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Next steps – </a:t>
            </a:r>
            <a:r>
              <a:rPr lang="en-GB" dirty="0" err="1" smtClean="0"/>
              <a:t>wef</a:t>
            </a:r>
            <a:r>
              <a:rPr lang="en-GB" dirty="0" smtClean="0"/>
              <a:t> June</a:t>
            </a:r>
            <a:br>
              <a:rPr lang="en-GB" dirty="0" smtClean="0"/>
            </a:b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Existing staff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4040188" cy="639762"/>
          </a:xfrm>
        </p:spPr>
        <p:txBody>
          <a:bodyPr>
            <a:normAutofit fontScale="85000" lnSpcReduction="10000"/>
          </a:bodyPr>
          <a:lstStyle/>
          <a:p>
            <a:r>
              <a:rPr lang="en-GB" sz="3800" dirty="0" smtClean="0"/>
              <a:t>What happens?	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134445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All eligible existing staff not in a pension scheme </a:t>
            </a:r>
            <a:r>
              <a:rPr lang="en-GB" b="1" u="sng" dirty="0" smtClean="0"/>
              <a:t>will be auto-enrolled</a:t>
            </a:r>
          </a:p>
          <a:p>
            <a:r>
              <a:rPr lang="en-GB" dirty="0" smtClean="0"/>
              <a:t>Auto-enrolled staff will be written to individually advising them of this and of their right to, and the mechanism to opt-out</a:t>
            </a:r>
          </a:p>
          <a:p>
            <a:r>
              <a:rPr lang="cy-GB" dirty="0" smtClean="0"/>
              <a:t>Core takes over ongoing monitoring of age/earnings for  non-eligible job holders and entitled workers</a:t>
            </a:r>
            <a:endParaRPr lang="en-GB" dirty="0" smtClean="0"/>
          </a:p>
          <a:p>
            <a:pPr>
              <a:buNone/>
            </a:pPr>
            <a:endParaRPr lang="en-GB" b="1" u="sng" dirty="0" smtClean="0"/>
          </a:p>
          <a:p>
            <a:pPr>
              <a:buNone/>
            </a:pPr>
            <a:endParaRPr lang="en-GB" i="1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When?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i="1" dirty="0" smtClean="0"/>
              <a:t>1 June</a:t>
            </a:r>
          </a:p>
          <a:p>
            <a:endParaRPr lang="en-GB" i="1" dirty="0" smtClean="0"/>
          </a:p>
          <a:p>
            <a:endParaRPr lang="en-GB" i="1" dirty="0" smtClean="0"/>
          </a:p>
          <a:p>
            <a:r>
              <a:rPr lang="en-GB" i="1" dirty="0" smtClean="0"/>
              <a:t>As soon as the pension scheme confirms their membership</a:t>
            </a:r>
          </a:p>
          <a:p>
            <a:r>
              <a:rPr lang="cy-GB" i="1" dirty="0" smtClean="0"/>
              <a:t>Wef June</a:t>
            </a:r>
            <a:endParaRPr lang="en-GB" i="1" dirty="0" smtClean="0"/>
          </a:p>
          <a:p>
            <a:endParaRPr lang="en-GB" i="1" dirty="0" smtClean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499992" y="2132856"/>
            <a:ext cx="0" cy="3600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31640" y="2132856"/>
            <a:ext cx="5760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Next steps – </a:t>
            </a:r>
            <a:r>
              <a:rPr lang="en-GB" dirty="0" err="1" smtClean="0"/>
              <a:t>wef</a:t>
            </a:r>
            <a:r>
              <a:rPr lang="en-GB" dirty="0" smtClean="0"/>
              <a:t> March</a:t>
            </a:r>
            <a:br>
              <a:rPr lang="en-GB" dirty="0" smtClean="0"/>
            </a:br>
            <a:r>
              <a:rPr lang="en-GB" dirty="0" smtClean="0">
                <a:solidFill>
                  <a:schemeClr val="accent6">
                    <a:lumMod val="75000"/>
                  </a:schemeClr>
                </a:solidFill>
              </a:rPr>
              <a:t>New Starters</a:t>
            </a:r>
            <a:endParaRPr lang="en-GB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67544" y="1556792"/>
            <a:ext cx="4040188" cy="639762"/>
          </a:xfrm>
        </p:spPr>
        <p:txBody>
          <a:bodyPr>
            <a:normAutofit fontScale="85000" lnSpcReduction="10000"/>
          </a:bodyPr>
          <a:lstStyle/>
          <a:p>
            <a:r>
              <a:rPr lang="en-GB" sz="3800" dirty="0" smtClean="0"/>
              <a:t>What happens?	</a:t>
            </a:r>
            <a:r>
              <a:rPr lang="en-GB" dirty="0" smtClean="0"/>
              <a:t>	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xfrm>
            <a:off x="457200" y="2174874"/>
            <a:ext cx="4040188" cy="4062437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Contract wording is amended (+ new annexe about automatic enrolment)</a:t>
            </a:r>
          </a:p>
          <a:p>
            <a:r>
              <a:rPr lang="en-GB" dirty="0" smtClean="0"/>
              <a:t>Casual letter of engagement is amended, advising  of 3 month deferral of auto-enrolment</a:t>
            </a:r>
          </a:p>
          <a:p>
            <a:r>
              <a:rPr lang="en-GB" dirty="0" smtClean="0"/>
              <a:t>New pension scheme – NEST – is available for casual staff</a:t>
            </a:r>
          </a:p>
          <a:p>
            <a:r>
              <a:rPr lang="en-GB" dirty="0" smtClean="0"/>
              <a:t>Old opt-out form is withdrawn	</a:t>
            </a:r>
          </a:p>
          <a:p>
            <a:endParaRPr lang="en-GB" dirty="0" smtClean="0"/>
          </a:p>
          <a:p>
            <a:pPr>
              <a:buNone/>
            </a:pPr>
            <a:r>
              <a:rPr lang="en-GB" dirty="0" smtClean="0"/>
              <a:t>Also new starters under eligibility thresholds for age/earnings start to be monitored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endParaRPr lang="en-GB" i="1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When?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GB" sz="2200" i="1" dirty="0" smtClean="0"/>
              <a:t>To be available </a:t>
            </a:r>
            <a:r>
              <a:rPr lang="en-GB" sz="2200" i="1" dirty="0" err="1" smtClean="0"/>
              <a:t>wef</a:t>
            </a:r>
            <a:r>
              <a:rPr lang="en-GB" sz="2200" i="1" dirty="0" smtClean="0"/>
              <a:t> mid-Feb to be used for new employee starters from 1 March</a:t>
            </a:r>
          </a:p>
          <a:p>
            <a:r>
              <a:rPr lang="en-GB" sz="2200" i="1" dirty="0" smtClean="0"/>
              <a:t>To be used for new casual starters from 1 March</a:t>
            </a:r>
          </a:p>
          <a:p>
            <a:r>
              <a:rPr lang="en-GB" i="1" dirty="0" smtClean="0"/>
              <a:t>From 1 March</a:t>
            </a:r>
          </a:p>
          <a:p>
            <a:endParaRPr lang="en-GB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4499992" y="2132856"/>
            <a:ext cx="0" cy="36004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331640" y="2132856"/>
            <a:ext cx="57606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Additional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Marie Curie students will be given special presentations (they will be enrolled in USS and both employee and employer contributions will come out of their allowance)</a:t>
            </a:r>
          </a:p>
          <a:p>
            <a:r>
              <a:rPr lang="en-GB" dirty="0" smtClean="0"/>
              <a:t>Handbooks and  pensions policy will be updated</a:t>
            </a:r>
          </a:p>
          <a:p>
            <a:r>
              <a:rPr lang="en-GB" dirty="0" smtClean="0"/>
              <a:t>Flexible retirement now available to support staff too.</a:t>
            </a:r>
          </a:p>
          <a:p>
            <a:pPr lvl="1">
              <a:buNone/>
            </a:pPr>
            <a:endParaRPr lang="en-GB" dirty="0" smtClean="0"/>
          </a:p>
          <a:p>
            <a:pPr lvl="1"/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NEW - AUTO-ENROLMENT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GB" dirty="0" smtClean="0"/>
              <a:t>All </a:t>
            </a:r>
            <a:r>
              <a:rPr lang="en-GB" b="1" u="sng" dirty="0" smtClean="0"/>
              <a:t>eligible</a:t>
            </a:r>
            <a:r>
              <a:rPr lang="en-GB" dirty="0" smtClean="0"/>
              <a:t> employees and workers must be</a:t>
            </a:r>
          </a:p>
          <a:p>
            <a:r>
              <a:rPr lang="en-GB" dirty="0" smtClean="0"/>
              <a:t>enrolled automatically into a qualifying pension scheme; or</a:t>
            </a:r>
          </a:p>
          <a:p>
            <a:r>
              <a:rPr lang="en-GB" dirty="0" smtClean="0"/>
              <a:t>given the right to opt into (or join) a qualifying pension scheme</a:t>
            </a:r>
          </a:p>
          <a:p>
            <a:r>
              <a:rPr lang="en-GB" dirty="0" smtClean="0"/>
              <a:t>If enrolled automatically they must be enrolled </a:t>
            </a:r>
            <a:r>
              <a:rPr lang="en-GB" i="1" dirty="0" smtClean="0"/>
              <a:t>before</a:t>
            </a:r>
            <a:r>
              <a:rPr lang="en-GB" dirty="0" smtClean="0"/>
              <a:t> they can choose to opt-out and if they opt-out they must be </a:t>
            </a:r>
            <a:r>
              <a:rPr lang="en-GB" i="1" dirty="0" smtClean="0"/>
              <a:t>re-enrolled every 3 years</a:t>
            </a:r>
          </a:p>
          <a:p>
            <a:endParaRPr lang="en-GB" i="1" dirty="0" smtClean="0"/>
          </a:p>
          <a:p>
            <a:pPr marL="0" indent="0"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Qualifying schemes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“Qualifying”  = meets government criteria</a:t>
            </a:r>
          </a:p>
          <a:p>
            <a:r>
              <a:rPr lang="en-GB" dirty="0" smtClean="0"/>
              <a:t>Main schemes USS, OSPS, NHSPS, etc are qualifying schemes.  </a:t>
            </a:r>
          </a:p>
          <a:p>
            <a:r>
              <a:rPr lang="en-GB" dirty="0" smtClean="0"/>
              <a:t>Old Stakeholder scheme NOT a qualifying scheme and replaced by NEST</a:t>
            </a:r>
          </a:p>
          <a:p>
            <a:r>
              <a:rPr lang="en-GB" dirty="0" smtClean="0"/>
              <a:t>NEST available to casual workers (can opt to join any time, will be auto-enrolled after 3 month deferral/waiting period)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/>
            </a:r>
            <a:br>
              <a:rPr lang="en-GB" dirty="0" smtClean="0"/>
            </a:br>
            <a:r>
              <a:rPr lang="en-GB" dirty="0" smtClean="0"/>
              <a:t>STAGING DATE - 1 March 2013</a:t>
            </a:r>
            <a:br>
              <a:rPr lang="en-GB" dirty="0" smtClean="0"/>
            </a:b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GB" dirty="0" smtClean="0"/>
              <a:t>i.e. the date from which we have duties under the new legislation, in particular:</a:t>
            </a:r>
          </a:p>
          <a:p>
            <a:r>
              <a:rPr lang="en-GB" dirty="0" smtClean="0"/>
              <a:t> </a:t>
            </a:r>
            <a:r>
              <a:rPr lang="en-GB" sz="3000" dirty="0" smtClean="0"/>
              <a:t>to advise existing eligible staff that they will be enrolled, and </a:t>
            </a:r>
          </a:p>
          <a:p>
            <a:r>
              <a:rPr lang="en-GB" sz="3000" dirty="0" smtClean="0"/>
              <a:t>to enrol all new eligible joiners into a ‘qualifying scheme</a:t>
            </a:r>
            <a:r>
              <a:rPr lang="en-GB" dirty="0" smtClean="0"/>
              <a:t>’. </a:t>
            </a:r>
          </a:p>
          <a:p>
            <a:r>
              <a:rPr lang="en-GB" dirty="0" smtClean="0"/>
              <a:t>(</a:t>
            </a:r>
            <a:r>
              <a:rPr lang="en-GB" i="1" dirty="0" smtClean="0"/>
              <a:t>NB majority of staff are already enrolled in a pension and therefore not affected)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>Some other institutions (e.g. spin-outs) will start at same time</a:t>
            </a:r>
            <a:endParaRPr lang="en-GB" dirty="0"/>
          </a:p>
          <a:p>
            <a:pPr>
              <a:buNone/>
            </a:pPr>
            <a:r>
              <a:rPr lang="en-GB" dirty="0" smtClean="0"/>
              <a:t>Colleges will join separately and later</a:t>
            </a:r>
          </a:p>
          <a:p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DEFERRAL DATE – 1 June 2013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 fontScale="92500" lnSpcReduction="10000"/>
          </a:bodyPr>
          <a:lstStyle/>
          <a:p>
            <a:r>
              <a:rPr lang="en-GB" dirty="0" smtClean="0"/>
              <a:t>Core will be key in auto-enrolment process, but Core Pay only being implemented in May </a:t>
            </a:r>
          </a:p>
          <a:p>
            <a:r>
              <a:rPr lang="en-GB" dirty="0" smtClean="0"/>
              <a:t>Under the regulations employers may defer full implementation for up to 3 months</a:t>
            </a:r>
          </a:p>
          <a:p>
            <a:pPr>
              <a:buNone/>
            </a:pPr>
            <a:r>
              <a:rPr lang="en-GB" dirty="0" smtClean="0"/>
              <a:t>Therefore:</a:t>
            </a:r>
          </a:p>
          <a:p>
            <a:pPr lvl="1"/>
            <a:r>
              <a:rPr lang="en-GB" dirty="0" smtClean="0"/>
              <a:t>Auto-enrolment for new starters (employees) starts  </a:t>
            </a:r>
            <a:r>
              <a:rPr lang="en-GB" i="1" dirty="0" smtClean="0"/>
              <a:t>1 March (payroll/pensions will keep manual records)</a:t>
            </a:r>
          </a:p>
          <a:p>
            <a:pPr lvl="1"/>
            <a:r>
              <a:rPr lang="en-GB" dirty="0" smtClean="0"/>
              <a:t>Auto-enrolment of existing staff deferred to </a:t>
            </a:r>
            <a:r>
              <a:rPr lang="en-GB" i="1" dirty="0" smtClean="0"/>
              <a:t>1 June</a:t>
            </a:r>
            <a:r>
              <a:rPr lang="en-GB" dirty="0" smtClean="0"/>
              <a:t>  </a:t>
            </a:r>
          </a:p>
          <a:p>
            <a:pPr lvl="1"/>
            <a:r>
              <a:rPr lang="en-GB" dirty="0" smtClean="0"/>
              <a:t>New starters (casuals) will be advised that auto-enrolment duties are deferred for 3 months </a:t>
            </a:r>
            <a:r>
              <a:rPr lang="en-GB" i="1" dirty="0" smtClean="0"/>
              <a:t>to 1 June</a:t>
            </a:r>
          </a:p>
          <a:p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 word on ‘Joint Appointments’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University and College are separate employers</a:t>
            </a:r>
          </a:p>
          <a:p>
            <a:r>
              <a:rPr lang="en-GB" dirty="0" smtClean="0"/>
              <a:t>Each has separate staging dates</a:t>
            </a:r>
          </a:p>
          <a:p>
            <a:r>
              <a:rPr lang="en-GB" dirty="0" smtClean="0"/>
              <a:t>Therefore those with joint University/college appointments will get separate communications from each employer and each has a separate duty to auto-enrol (individual wishing to opt-out must opt-out twice)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KEY DUTIES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Assess </a:t>
            </a:r>
            <a:r>
              <a:rPr lang="en-GB" dirty="0" smtClean="0"/>
              <a:t>new and existing workforce </a:t>
            </a:r>
          </a:p>
          <a:p>
            <a:pPr lvl="1"/>
            <a:r>
              <a:rPr lang="en-GB" b="1" i="1" dirty="0" smtClean="0"/>
              <a:t>Enrol</a:t>
            </a:r>
            <a:r>
              <a:rPr lang="en-GB" dirty="0" smtClean="0"/>
              <a:t> those who are eligible</a:t>
            </a:r>
          </a:p>
          <a:p>
            <a:pPr lvl="1"/>
            <a:r>
              <a:rPr lang="en-GB" b="1" i="1" dirty="0" smtClean="0"/>
              <a:t>Monitor</a:t>
            </a:r>
            <a:r>
              <a:rPr lang="en-GB" dirty="0" smtClean="0"/>
              <a:t> those who are not currently eligible and </a:t>
            </a:r>
            <a:r>
              <a:rPr lang="en-GB" b="1" i="1" dirty="0" smtClean="0"/>
              <a:t>enrol</a:t>
            </a:r>
            <a:r>
              <a:rPr lang="en-GB" dirty="0" smtClean="0"/>
              <a:t> if they become eligible</a:t>
            </a:r>
          </a:p>
          <a:p>
            <a:r>
              <a:rPr lang="en-GB" b="1" dirty="0" smtClean="0"/>
              <a:t>Provide</a:t>
            </a:r>
            <a:r>
              <a:rPr lang="en-GB" dirty="0" smtClean="0"/>
              <a:t> regular pensions information </a:t>
            </a:r>
          </a:p>
          <a:p>
            <a:r>
              <a:rPr lang="en-GB" b="1" dirty="0" smtClean="0"/>
              <a:t>Repeat</a:t>
            </a:r>
            <a:r>
              <a:rPr lang="en-GB" dirty="0" smtClean="0"/>
              <a:t> enrolment exercise every three years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WHO IS ‘ELIGIBLE’? </a:t>
            </a:r>
            <a:br>
              <a:rPr lang="en-GB" dirty="0" smtClean="0"/>
            </a:br>
            <a:endParaRPr lang="en-GB" sz="4000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 smtClean="0"/>
              <a:t>All employees and workers must be put into one of four  categories: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Excluded Workers 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Eligible Job-holders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Non-eligible Job-holders</a:t>
            </a:r>
          </a:p>
          <a:p>
            <a:pPr marL="514350" indent="-514350">
              <a:buFont typeface="+mj-lt"/>
              <a:buAutoNum type="arabicPeriod"/>
            </a:pPr>
            <a:r>
              <a:rPr lang="en-GB" b="1" dirty="0" smtClean="0"/>
              <a:t>Entitled Workers</a:t>
            </a:r>
          </a:p>
          <a:p>
            <a:pPr marL="514350" indent="-514350">
              <a:buNone/>
            </a:pPr>
            <a:r>
              <a:rPr lang="en-GB" b="1" dirty="0" smtClean="0"/>
              <a:t>…what does this mean?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2144</TotalTime>
  <Words>1489</Words>
  <Application>Microsoft Office PowerPoint</Application>
  <PresentationFormat>On-screen Show (4:3)</PresentationFormat>
  <Paragraphs>246</Paragraphs>
  <Slides>26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Calibri</vt:lpstr>
      <vt:lpstr>Office Theme</vt:lpstr>
      <vt:lpstr>AUTO-ENROLMENT</vt:lpstr>
      <vt:lpstr>CURRENT POSITION</vt:lpstr>
      <vt:lpstr>NEW - AUTO-ENROLMENT</vt:lpstr>
      <vt:lpstr>Qualifying schemes</vt:lpstr>
      <vt:lpstr> STAGING DATE - 1 March 2013 </vt:lpstr>
      <vt:lpstr>DEFERRAL DATE – 1 June 2013</vt:lpstr>
      <vt:lpstr>A word on ‘Joint Appointments’</vt:lpstr>
      <vt:lpstr>KEY DUTIES</vt:lpstr>
      <vt:lpstr>WHO IS ‘ELIGIBLE’?  </vt:lpstr>
      <vt:lpstr>1. Excluded workers</vt:lpstr>
      <vt:lpstr>2. Eligible job holders</vt:lpstr>
      <vt:lpstr>3.Non-eligible jobholder</vt:lpstr>
      <vt:lpstr>4. Entitled Worker</vt:lpstr>
      <vt:lpstr>Key assessment criteria – Age</vt:lpstr>
      <vt:lpstr>Key assessment criteria – earnings (and pay reference period)</vt:lpstr>
      <vt:lpstr>ASSESSMENT RESULTS</vt:lpstr>
      <vt:lpstr>Multiple University Appointments</vt:lpstr>
      <vt:lpstr>ENROLMENT - Summary</vt:lpstr>
      <vt:lpstr>PowerPoint Presentation</vt:lpstr>
      <vt:lpstr>Reducing the departmental burden</vt:lpstr>
      <vt:lpstr>Action required by Departments</vt:lpstr>
      <vt:lpstr>Next steps - February</vt:lpstr>
      <vt:lpstr>Next steps – wef March Existing staff</vt:lpstr>
      <vt:lpstr>Next steps – wef June Existing staff</vt:lpstr>
      <vt:lpstr>Next steps – wef March New Starters</vt:lpstr>
      <vt:lpstr>Additional information</vt:lpstr>
    </vt:vector>
  </TitlesOfParts>
  <Company>University of Oxford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Smn</dc:creator>
  <cp:lastModifiedBy>David James</cp:lastModifiedBy>
  <cp:revision>143</cp:revision>
  <dcterms:created xsi:type="dcterms:W3CDTF">2012-02-23T10:41:00Z</dcterms:created>
  <dcterms:modified xsi:type="dcterms:W3CDTF">2019-04-24T15:10:41Z</dcterms:modified>
</cp:coreProperties>
</file>