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17"/>
  </p:notesMasterIdLst>
  <p:sldIdLst>
    <p:sldId id="256" r:id="rId5"/>
    <p:sldId id="267" r:id="rId6"/>
    <p:sldId id="257" r:id="rId7"/>
    <p:sldId id="261" r:id="rId8"/>
    <p:sldId id="262" r:id="rId9"/>
    <p:sldId id="264" r:id="rId10"/>
    <p:sldId id="268" r:id="rId11"/>
    <p:sldId id="274" r:id="rId12"/>
    <p:sldId id="273" r:id="rId13"/>
    <p:sldId id="275" r:id="rId14"/>
    <p:sldId id="269" r:id="rId15"/>
    <p:sldId id="266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5CB7F"/>
    <a:srgbClr val="CCECFF"/>
    <a:srgbClr val="69F1FB"/>
    <a:srgbClr val="BADE04"/>
    <a:srgbClr val="CCFF66"/>
    <a:srgbClr val="FFFFFF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462D232-6B86-4E1E-997F-3178D76C3839}" v="50" dt="2022-02-11T12:25:33.84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110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microsoft.com/office/2015/10/relationships/revisionInfo" Target="revisionInfo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indsey Booth" userId="e4595021e61ca963" providerId="LiveId" clId="{7D4B5A56-621B-421C-8656-A9D143E3A8F8}"/>
    <pc:docChg chg="delSld modSld">
      <pc:chgData name="Lindsey Booth" userId="e4595021e61ca963" providerId="LiveId" clId="{7D4B5A56-621B-421C-8656-A9D143E3A8F8}" dt="2022-02-11T12:30:34.481" v="2"/>
      <pc:docMkLst>
        <pc:docMk/>
      </pc:docMkLst>
      <pc:sldChg chg="modSp mod">
        <pc:chgData name="Lindsey Booth" userId="e4595021e61ca963" providerId="LiveId" clId="{7D4B5A56-621B-421C-8656-A9D143E3A8F8}" dt="2022-02-11T12:30:34.481" v="2"/>
        <pc:sldMkLst>
          <pc:docMk/>
          <pc:sldMk cId="1734701018" sldId="266"/>
        </pc:sldMkLst>
        <pc:spChg chg="mod">
          <ac:chgData name="Lindsey Booth" userId="e4595021e61ca963" providerId="LiveId" clId="{7D4B5A56-621B-421C-8656-A9D143E3A8F8}" dt="2022-02-11T12:30:34.481" v="2"/>
          <ac:spMkLst>
            <pc:docMk/>
            <pc:sldMk cId="1734701018" sldId="266"/>
            <ac:spMk id="2" creationId="{E57104AA-5591-4E66-96EC-B86424CA168F}"/>
          </ac:spMkLst>
        </pc:spChg>
      </pc:sldChg>
      <pc:sldChg chg="del">
        <pc:chgData name="Lindsey Booth" userId="e4595021e61ca963" providerId="LiveId" clId="{7D4B5A56-621B-421C-8656-A9D143E3A8F8}" dt="2022-02-11T12:30:11.819" v="0" actId="47"/>
        <pc:sldMkLst>
          <pc:docMk/>
          <pc:sldMk cId="1146580351" sldId="276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F33D8C4-0B7E-4175-ACA0-EDA085874411}" type="datetimeFigureOut">
              <a:rPr lang="en-GB" smtClean="0"/>
              <a:t>11/02/2022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1FB6AA7-8500-46AE-8988-7DC23B76E8C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971816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KG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1FB6AA7-8500-46AE-8988-7DC23B76E8C1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9321007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/>
              <a:t>LB/AO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/>
              <a:t>Note the system may be a little slower on the first day due to increase in traffic</a:t>
            </a:r>
          </a:p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1FB6AA7-8500-46AE-8988-7DC23B76E8C1}" type="slidenum">
              <a:rPr lang="en-GB" smtClean="0"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866325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/>
              <a:t>LB/AO</a:t>
            </a:r>
          </a:p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1FB6AA7-8500-46AE-8988-7DC23B76E8C1}" type="slidenum">
              <a:rPr lang="en-GB" smtClean="0"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2154862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KG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1FB6AA7-8500-46AE-8988-7DC23B76E8C1}" type="slidenum">
              <a:rPr lang="en-GB" smtClean="0"/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5110345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KG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1FB6AA7-8500-46AE-8988-7DC23B76E8C1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5981354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KG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1FB6AA7-8500-46AE-8988-7DC23B76E8C1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729690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lvl="0" indent="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None/>
              <a:tabLst>
                <a:tab pos="457200" algn="l"/>
              </a:tabLst>
            </a:pPr>
            <a:r>
              <a:rPr lang="en-GB" sz="1800">
                <a:solidFill>
                  <a:srgbClr val="444444"/>
                </a:solidFill>
                <a:effectLst/>
                <a:latin typeface="PT Serif" panose="020A060304050502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KG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endParaRPr lang="en-GB" sz="1800">
              <a:solidFill>
                <a:srgbClr val="444444"/>
              </a:solidFill>
              <a:effectLst/>
              <a:latin typeface="PT Serif" panose="020A06030405050202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GB" sz="1800">
                <a:solidFill>
                  <a:srgbClr val="444444"/>
                </a:solidFill>
                <a:effectLst/>
                <a:latin typeface="PT Serif" panose="020A060304050502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Support – Oracle support for the current version expires at the end of 2021. We have extended the support agreement but must upgrade to ensure ongoing support.</a:t>
            </a:r>
            <a:endParaRPr lang="en-GB" sz="1800">
              <a:solidFill>
                <a:srgbClr val="444444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GB" sz="1800">
                <a:solidFill>
                  <a:srgbClr val="444444"/>
                </a:solidFill>
                <a:effectLst/>
                <a:latin typeface="PT Serif" panose="020A060304050502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Performance &amp; stability – We aim to mitigate system performance issues.</a:t>
            </a:r>
            <a:endParaRPr lang="en-GB" sz="1800">
              <a:solidFill>
                <a:srgbClr val="444444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GB" sz="1800">
                <a:solidFill>
                  <a:srgbClr val="444444"/>
                </a:solidFill>
                <a:effectLst/>
                <a:latin typeface="PT Serif" panose="020A060304050502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Scalability – We need to increase our capacity to support expected growth in user numbers.</a:t>
            </a:r>
            <a:endParaRPr lang="en-GB" sz="1800">
              <a:solidFill>
                <a:srgbClr val="444444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GB" sz="1800">
                <a:solidFill>
                  <a:srgbClr val="444444"/>
                </a:solidFill>
                <a:effectLst/>
                <a:latin typeface="PT Serif" panose="020A060304050502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Maintenance - We can reduce the amount of system downtime needed for ongoing maintenance.</a:t>
            </a:r>
            <a:endParaRPr lang="en-GB" sz="1800">
              <a:solidFill>
                <a:srgbClr val="444444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1FB6AA7-8500-46AE-8988-7DC23B76E8C1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6855156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KG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1FB6AA7-8500-46AE-8988-7DC23B76E8C1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062234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KG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1FB6AA7-8500-46AE-8988-7DC23B76E8C1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6275013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KG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1FB6AA7-8500-46AE-8988-7DC23B76E8C1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566492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/>
              <a:t>LB/AO</a:t>
            </a:r>
          </a:p>
          <a:p>
            <a:endParaRPr lang="en-GB"/>
          </a:p>
          <a:p>
            <a:pPr marL="171450" indent="-171450">
              <a:buFont typeface="Arial"/>
              <a:buChar char="•"/>
            </a:pPr>
            <a:r>
              <a:rPr lang="en-GB"/>
              <a:t>When is the last day for a Chap payment to take place ? The last day for CHAPS would be Wednesday 16th Feb. </a:t>
            </a:r>
          </a:p>
          <a:p>
            <a:pPr marL="171450" indent="-171450">
              <a:buFont typeface="Arial"/>
              <a:buChar char="•"/>
            </a:pPr>
            <a:r>
              <a:rPr lang="en-GB"/>
              <a:t>When the payment run is completed on the 11th how far in advance will the payment be pulled forward until ? The Payment run on 11th will be paying anything due up to and including 1st March. </a:t>
            </a:r>
          </a:p>
          <a:p>
            <a:pPr marL="171450" indent="-171450">
              <a:buFont typeface="Arial"/>
              <a:buChar char="•"/>
            </a:pPr>
            <a:r>
              <a:rPr lang="en-GB"/>
              <a:t>When will be the first day a same day payment can be actioned after the shut down? As we aren’t sure exactly when the system will become live on Monday 21st – we will do the first CHAPS run on Tuesday 22nd. </a:t>
            </a:r>
          </a:p>
          <a:p>
            <a:pPr marL="171450" indent="-171450">
              <a:buFont typeface="Arial"/>
              <a:buChar char="•"/>
            </a:pPr>
            <a:r>
              <a:rPr lang="en-GB"/>
              <a:t>When will be the next available payment run , will this be 25th February? Yes, 25th Feb will be the next payment run. </a:t>
            </a:r>
          </a:p>
          <a:p>
            <a:pPr marL="171450" indent="-171450">
              <a:buFont typeface="Arial"/>
              <a:buChar char="•"/>
            </a:pPr>
            <a:r>
              <a:rPr lang="en-GB"/>
              <a:t>Sapconcur when is the first upload from sap concur into oracle due to take place after the shut down ? The first upload should be 22nd Feb – however SAP will remain open for use during the shut-down and users should not be affected. </a:t>
            </a:r>
          </a:p>
          <a:p>
            <a:pPr marL="171450" indent="-171450">
              <a:buFont typeface="Arial"/>
              <a:buChar char="•"/>
            </a:pPr>
            <a:r>
              <a:rPr lang="en-GB"/>
              <a:t>Will the deadline for Barclay cards remain unchanged?" the deadline will remain the same, 22nd March. </a:t>
            </a:r>
          </a:p>
          <a:p>
            <a:endParaRPr lang="en-GB" dirty="0"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1FB6AA7-8500-46AE-8988-7DC23B76E8C1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4850676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LB/AO</a:t>
            </a:r>
          </a:p>
          <a:p>
            <a:r>
              <a:rPr lang="en-GB"/>
              <a:t>System unavailable – note this means all unfulfilled report requests will be cancelled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1FB6AA7-8500-46AE-8988-7DC23B76E8C1}" type="slidenum">
              <a:rPr lang="en-GB" smtClean="0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579948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270442-7471-4CA0-91F5-C91D880013CC}" type="datetimeFigureOut">
              <a:rPr lang="en-GB" smtClean="0"/>
              <a:t>11/02/2022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EDDD05-C01D-47D5-A086-6C9AAD3356D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714890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270442-7471-4CA0-91F5-C91D880013CC}" type="datetimeFigureOut">
              <a:rPr lang="en-GB" smtClean="0"/>
              <a:t>11/02/2022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EDDD05-C01D-47D5-A086-6C9AAD3356D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984867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270442-7471-4CA0-91F5-C91D880013CC}" type="datetimeFigureOut">
              <a:rPr lang="en-GB" smtClean="0"/>
              <a:t>11/02/2022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EDDD05-C01D-47D5-A086-6C9AAD3356D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979542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270442-7471-4CA0-91F5-C91D880013CC}" type="datetimeFigureOut">
              <a:rPr lang="en-GB" smtClean="0"/>
              <a:t>11/02/2022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EDDD05-C01D-47D5-A086-6C9AAD3356D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650237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270442-7471-4CA0-91F5-C91D880013CC}" type="datetimeFigureOut">
              <a:rPr lang="en-GB" smtClean="0"/>
              <a:t>11/02/2022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EDDD05-C01D-47D5-A086-6C9AAD3356D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98964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270442-7471-4CA0-91F5-C91D880013CC}" type="datetimeFigureOut">
              <a:rPr lang="en-GB" smtClean="0"/>
              <a:t>11/02/2022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EDDD05-C01D-47D5-A086-6C9AAD3356D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717187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270442-7471-4CA0-91F5-C91D880013CC}" type="datetimeFigureOut">
              <a:rPr lang="en-GB" smtClean="0"/>
              <a:t>11/02/2022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EDDD05-C01D-47D5-A086-6C9AAD3356D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445763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270442-7471-4CA0-91F5-C91D880013CC}" type="datetimeFigureOut">
              <a:rPr lang="en-GB" smtClean="0"/>
              <a:t>11/02/2022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EDDD05-C01D-47D5-A086-6C9AAD3356D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761985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270442-7471-4CA0-91F5-C91D880013CC}" type="datetimeFigureOut">
              <a:rPr lang="en-GB" smtClean="0"/>
              <a:t>11/02/2022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EDDD05-C01D-47D5-A086-6C9AAD3356D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133724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270442-7471-4CA0-91F5-C91D880013CC}" type="datetimeFigureOut">
              <a:rPr lang="en-GB" smtClean="0"/>
              <a:t>11/02/2022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EDDD05-C01D-47D5-A086-6C9AAD3356D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291228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270442-7471-4CA0-91F5-C91D880013CC}" type="datetimeFigureOut">
              <a:rPr lang="en-GB" smtClean="0"/>
              <a:t>11/02/2022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EDDD05-C01D-47D5-A086-6C9AAD3356D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668416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5657850" y="481693"/>
            <a:ext cx="3486150" cy="5031808"/>
          </a:xfrm>
          <a:prstGeom prst="rect">
            <a:avLst/>
          </a:prstGeom>
          <a:solidFill>
            <a:srgbClr val="FFFFFF">
              <a:alpha val="43922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 sz="180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270442-7471-4CA0-91F5-C91D880013CC}" type="datetimeFigureOut">
              <a:rPr lang="en-GB" smtClean="0"/>
              <a:t>11/02/2022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EDDD05-C01D-47D5-A086-6C9AAD3356DB}" type="slidenum">
              <a:rPr lang="en-GB" smtClean="0"/>
              <a:t>‹#›</a:t>
            </a:fld>
            <a:endParaRPr lang="en-GB"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59153" y="481693"/>
            <a:ext cx="3384847" cy="4857750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40714" y="5939371"/>
            <a:ext cx="2188961" cy="745055"/>
          </a:xfrm>
          <a:prstGeom prst="rect">
            <a:avLst/>
          </a:prstGeom>
        </p:spPr>
      </p:pic>
      <p:sp>
        <p:nvSpPr>
          <p:cNvPr id="7" name="Rectangle 6"/>
          <p:cNvSpPr/>
          <p:nvPr userDrawn="1"/>
        </p:nvSpPr>
        <p:spPr>
          <a:xfrm>
            <a:off x="5282293" y="481693"/>
            <a:ext cx="3861707" cy="5243738"/>
          </a:xfrm>
          <a:prstGeom prst="rect">
            <a:avLst/>
          </a:prstGeom>
          <a:solidFill>
            <a:srgbClr val="FFFFFF">
              <a:alpha val="51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823855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finance.web.ox.ac.uk/oracle-financials-r12.2-upgrade-project" TargetMode="Externa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youtu.be/rptGHb9aNuo" TargetMode="Externa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GB"/>
              <a:t>Oracle Financials Upgrade</a:t>
            </a:r>
            <a:br>
              <a:rPr lang="en-GB"/>
            </a:br>
            <a:r>
              <a:rPr lang="en-GB"/>
              <a:t>iProcurement User Briefing</a:t>
            </a:r>
            <a:endParaRPr lang="en-GB" sz="530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/>
              <a:t>January &amp; February 2022</a:t>
            </a:r>
          </a:p>
        </p:txBody>
      </p:sp>
    </p:spTree>
    <p:extLst>
      <p:ext uri="{BB962C8B-B14F-4D97-AF65-F5344CB8AC3E}">
        <p14:creationId xmlns:p14="http://schemas.microsoft.com/office/powerpoint/2010/main" val="125732834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E06C2F-98F0-42EE-B394-0E81005F87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Actions at go-live</a:t>
            </a:r>
          </a:p>
        </p:txBody>
      </p:sp>
      <p:graphicFrame>
        <p:nvGraphicFramePr>
          <p:cNvPr id="4" name="Table 6">
            <a:extLst>
              <a:ext uri="{FF2B5EF4-FFF2-40B4-BE49-F238E27FC236}">
                <a16:creationId xmlns:a16="http://schemas.microsoft.com/office/drawing/2014/main" id="{7A874468-A5F1-4AF2-AF26-765DFE2DA1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65501526"/>
              </p:ext>
            </p:extLst>
          </p:nvPr>
        </p:nvGraphicFramePr>
        <p:xfrm>
          <a:off x="482600" y="2608523"/>
          <a:ext cx="8305800" cy="1772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61883">
                  <a:extLst>
                    <a:ext uri="{9D8B030D-6E8A-4147-A177-3AD203B41FA5}">
                      <a16:colId xmlns:a16="http://schemas.microsoft.com/office/drawing/2014/main" val="2526704528"/>
                    </a:ext>
                  </a:extLst>
                </a:gridCol>
                <a:gridCol w="757601">
                  <a:extLst>
                    <a:ext uri="{9D8B030D-6E8A-4147-A177-3AD203B41FA5}">
                      <a16:colId xmlns:a16="http://schemas.microsoft.com/office/drawing/2014/main" val="2848342579"/>
                    </a:ext>
                  </a:extLst>
                </a:gridCol>
                <a:gridCol w="1078829">
                  <a:extLst>
                    <a:ext uri="{9D8B030D-6E8A-4147-A177-3AD203B41FA5}">
                      <a16:colId xmlns:a16="http://schemas.microsoft.com/office/drawing/2014/main" val="3463625576"/>
                    </a:ext>
                  </a:extLst>
                </a:gridCol>
                <a:gridCol w="5507487">
                  <a:extLst>
                    <a:ext uri="{9D8B030D-6E8A-4147-A177-3AD203B41FA5}">
                      <a16:colId xmlns:a16="http://schemas.microsoft.com/office/drawing/2014/main" val="412105946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GB"/>
                        <a:t>Month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/>
                        <a:t>Date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/>
                        <a:t>Deadline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/>
                        <a:t>Action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82167043"/>
                  </a:ext>
                </a:extLst>
              </a:tr>
              <a:tr h="370840">
                <a:tc rowSpan="2">
                  <a:txBody>
                    <a:bodyPr/>
                    <a:lstStyle/>
                    <a:p>
                      <a:pPr algn="ctr"/>
                      <a:r>
                        <a:rPr lang="en-GB" sz="2400" b="1"/>
                        <a:t>February</a:t>
                      </a:r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r>
                        <a:rPr lang="en-GB" sz="1600">
                          <a:solidFill>
                            <a:schemeClr val="tx1"/>
                          </a:solidFill>
                        </a:rPr>
                        <a:t>21</a:t>
                      </a:r>
                      <a:r>
                        <a:rPr lang="en-GB" sz="1600" baseline="30000">
                          <a:solidFill>
                            <a:schemeClr val="tx1"/>
                          </a:solidFill>
                        </a:rPr>
                        <a:t>st</a:t>
                      </a:r>
                      <a:endParaRPr lang="en-GB" sz="160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lang="en-GB" sz="160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600" b="1">
                          <a:solidFill>
                            <a:srgbClr val="FF0000"/>
                          </a:solidFill>
                        </a:rPr>
                        <a:t>System re-launched.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600">
                          <a:solidFill>
                            <a:schemeClr val="tx1"/>
                          </a:solidFill>
                        </a:rPr>
                        <a:t>Please wait for notification that the system can be accessed.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600">
                          <a:solidFill>
                            <a:schemeClr val="tx1"/>
                          </a:solidFill>
                        </a:rPr>
                        <a:t>Set-up your home page favourites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11412715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pPr algn="ctr"/>
                      <a:r>
                        <a:rPr lang="en-GB" sz="2400" b="1"/>
                        <a:t>January</a:t>
                      </a:r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r>
                        <a:rPr lang="en-GB" sz="1600">
                          <a:solidFill>
                            <a:schemeClr val="tx1"/>
                          </a:solidFill>
                        </a:rPr>
                        <a:t>22</a:t>
                      </a:r>
                      <a:r>
                        <a:rPr lang="en-GB" sz="1600" baseline="30000">
                          <a:solidFill>
                            <a:schemeClr val="tx1"/>
                          </a:solidFill>
                        </a:rPr>
                        <a:t>nd</a:t>
                      </a:r>
                      <a:endParaRPr lang="en-GB" sz="160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lang="en-GB" sz="160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600" b="1">
                          <a:solidFill>
                            <a:srgbClr val="FF0000"/>
                          </a:solidFill>
                        </a:rPr>
                        <a:t>SplashBI relaunch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600">
                          <a:solidFill>
                            <a:schemeClr val="tx1"/>
                          </a:solidFill>
                        </a:rPr>
                        <a:t>Please wait for notification that Splash BI can be accessed.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5278644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1222171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7104AA-5591-4E66-96EC-B86424CA16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Further information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2B8B62-C9B1-4C19-BD64-12ADA8AC32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533525"/>
            <a:ext cx="7886700" cy="4351338"/>
          </a:xfrm>
        </p:spPr>
        <p:txBody>
          <a:bodyPr>
            <a:normAutofit lnSpcReduction="10000"/>
          </a:bodyPr>
          <a:lstStyle/>
          <a:p>
            <a:r>
              <a:rPr lang="en-GB" sz="2400"/>
              <a:t>Our project intranet page provides information including:</a:t>
            </a:r>
          </a:p>
          <a:p>
            <a:pPr lvl="1"/>
            <a:r>
              <a:rPr lang="en-GB" sz="2000"/>
              <a:t>A summary of what is changing</a:t>
            </a:r>
          </a:p>
          <a:p>
            <a:pPr lvl="1"/>
            <a:r>
              <a:rPr lang="en-GB" sz="2000"/>
              <a:t>Preparations you should make</a:t>
            </a:r>
          </a:p>
          <a:p>
            <a:pPr lvl="1"/>
            <a:r>
              <a:rPr lang="en-GB" sz="2000"/>
              <a:t>FAQs</a:t>
            </a:r>
          </a:p>
          <a:p>
            <a:pPr lvl="1"/>
            <a:r>
              <a:rPr lang="en-GB" sz="2000">
                <a:hlinkClick r:id="rId3"/>
              </a:rPr>
              <a:t>https://finance.web.ox.ac.uk/oracle-financials-r12.2-upgrade-project</a:t>
            </a:r>
            <a:endParaRPr lang="en-GB" sz="2000">
              <a:highlight>
                <a:srgbClr val="FFFF00"/>
              </a:highlight>
            </a:endParaRPr>
          </a:p>
          <a:p>
            <a:r>
              <a:rPr lang="en-GB" sz="2400"/>
              <a:t>A recording of the system demonstration will be made available to you shortly.</a:t>
            </a:r>
            <a:endParaRPr lang="en-GB" sz="2400">
              <a:solidFill>
                <a:srgbClr val="FF0000"/>
              </a:solidFill>
              <a:highlight>
                <a:srgbClr val="FFFF00"/>
              </a:highlight>
            </a:endParaRPr>
          </a:p>
          <a:p>
            <a:r>
              <a:rPr lang="en-GB" sz="2400"/>
              <a:t>On the Finance intranet pages you will find:</a:t>
            </a:r>
          </a:p>
          <a:p>
            <a:pPr lvl="1"/>
            <a:r>
              <a:rPr lang="en-GB" sz="2000"/>
              <a:t>Updated How-To guides (plus a reference guide to changes where you will find the information regarding the changes).</a:t>
            </a:r>
          </a:p>
          <a:p>
            <a:pPr lvl="1"/>
            <a:r>
              <a:rPr lang="en-GB" sz="2000"/>
              <a:t>Quick Reference Guides explaining the screen interface changes.</a:t>
            </a:r>
          </a:p>
          <a:p>
            <a:r>
              <a:rPr lang="en-GB" sz="2400"/>
              <a:t>FSSC Service Desk will continue to be available for support.</a:t>
            </a:r>
          </a:p>
          <a:p>
            <a:endParaRPr lang="en-GB" sz="2400">
              <a:solidFill>
                <a:srgbClr val="FF0000"/>
              </a:solidFill>
              <a:highlight>
                <a:srgbClr val="FFFF00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376434463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7104AA-5591-4E66-96EC-B86424CA16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045098"/>
            <a:ext cx="7886700" cy="1325563"/>
          </a:xfrm>
        </p:spPr>
        <p:txBody>
          <a:bodyPr/>
          <a:lstStyle/>
          <a:p>
            <a:pPr algn="ctr"/>
            <a:r>
              <a:rPr lang="en-GB" dirty="0"/>
              <a:t>System demonstration</a:t>
            </a:r>
            <a:br>
              <a:rPr lang="en-GB" dirty="0"/>
            </a:br>
            <a:r>
              <a:rPr lang="en-GB" sz="1800" u="sng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hlinkClick r:id="rId3"/>
              </a:rPr>
              <a:t>https://youtu.be/rptGHb9aNuo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347010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C4DA28-F5F0-4668-99D7-3FF91401F3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Welcome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87F898-A204-4B4B-8D1B-11E037D237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/>
              <a:t>This presentation is to let you know about the Oracle Financials upgrade:</a:t>
            </a:r>
          </a:p>
          <a:p>
            <a:r>
              <a:rPr lang="en-GB"/>
              <a:t>Why we are upgrading</a:t>
            </a:r>
          </a:p>
          <a:p>
            <a:r>
              <a:rPr lang="en-GB"/>
              <a:t>What changes you will see</a:t>
            </a:r>
          </a:p>
          <a:p>
            <a:r>
              <a:rPr lang="en-GB"/>
              <a:t>When the changes take place</a:t>
            </a:r>
          </a:p>
          <a:p>
            <a:r>
              <a:rPr lang="en-GB"/>
              <a:t>How to prepare for the upgrade</a:t>
            </a:r>
          </a:p>
        </p:txBody>
      </p:sp>
    </p:spTree>
    <p:extLst>
      <p:ext uri="{BB962C8B-B14F-4D97-AF65-F5344CB8AC3E}">
        <p14:creationId xmlns:p14="http://schemas.microsoft.com/office/powerpoint/2010/main" val="13509183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Agenda</a:t>
            </a:r>
            <a:endParaRPr lang="en-GB">
              <a:highlight>
                <a:srgbClr val="FFFF00"/>
              </a:highligh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GB"/>
              <a:t>Project purpose</a:t>
            </a:r>
          </a:p>
          <a:p>
            <a:pPr marL="514350" indent="-514350">
              <a:buFont typeface="+mj-lt"/>
              <a:buAutoNum type="arabicPeriod"/>
            </a:pPr>
            <a:r>
              <a:rPr lang="en-GB"/>
              <a:t>Summary of what’s changing</a:t>
            </a:r>
          </a:p>
          <a:p>
            <a:pPr marL="514350" indent="-514350">
              <a:buFont typeface="+mj-lt"/>
              <a:buAutoNum type="arabicPeriod"/>
            </a:pPr>
            <a:r>
              <a:rPr lang="en-GB"/>
              <a:t>Timetable</a:t>
            </a:r>
          </a:p>
          <a:p>
            <a:pPr marL="514350" indent="-514350">
              <a:buFont typeface="+mj-lt"/>
              <a:buAutoNum type="arabicPeriod"/>
            </a:pPr>
            <a:r>
              <a:rPr lang="en-GB"/>
              <a:t>What you should do to prepare</a:t>
            </a:r>
          </a:p>
          <a:p>
            <a:pPr marL="514350" indent="-514350">
              <a:buFont typeface="+mj-lt"/>
              <a:buAutoNum type="arabicPeriod"/>
            </a:pPr>
            <a:r>
              <a:rPr lang="en-GB"/>
              <a:t>Actions at go-live</a:t>
            </a:r>
          </a:p>
          <a:p>
            <a:pPr marL="514350" indent="-514350">
              <a:buFont typeface="+mj-lt"/>
              <a:buAutoNum type="arabicPeriod"/>
            </a:pPr>
            <a:r>
              <a:rPr lang="en-GB"/>
              <a:t>Further information and support</a:t>
            </a:r>
          </a:p>
          <a:p>
            <a:pPr marL="514350" indent="-514350">
              <a:buFont typeface="+mj-lt"/>
              <a:buAutoNum type="arabicPeriod"/>
            </a:pPr>
            <a:r>
              <a:rPr lang="en-GB"/>
              <a:t>System demonstration</a:t>
            </a:r>
          </a:p>
          <a:p>
            <a:pPr marL="514350" indent="-514350">
              <a:buFont typeface="+mj-lt"/>
              <a:buAutoNum type="arabicPeriod"/>
            </a:pPr>
            <a:r>
              <a:rPr lang="en-GB"/>
              <a:t>Q&amp;A</a:t>
            </a:r>
          </a:p>
          <a:p>
            <a:pPr marL="514350" indent="-514350">
              <a:buFont typeface="+mj-lt"/>
              <a:buAutoNum type="arabicPeriod"/>
            </a:pPr>
            <a:endParaRPr lang="en-GB"/>
          </a:p>
          <a:p>
            <a:pPr marL="514350" indent="-514350">
              <a:buFont typeface="+mj-lt"/>
              <a:buAutoNum type="arabicPeriod"/>
            </a:pPr>
            <a:endParaRPr lang="en-GB"/>
          </a:p>
          <a:p>
            <a:pPr marL="514350" indent="-514350">
              <a:buFont typeface="+mj-lt"/>
              <a:buAutoNum type="arabicPeriod"/>
            </a:pPr>
            <a:endParaRPr lang="en-GB"/>
          </a:p>
          <a:p>
            <a:pPr marL="514350" indent="-514350">
              <a:buFont typeface="+mj-lt"/>
              <a:buAutoNum type="arabicPeriod"/>
            </a:pPr>
            <a:endParaRPr lang="en-GB"/>
          </a:p>
          <a:p>
            <a:pPr marL="514350" indent="-514350">
              <a:buFont typeface="+mj-lt"/>
              <a:buAutoNum type="arabicPeriod"/>
            </a:pP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084522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7104AA-5591-4E66-96EC-B86424CA16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60326"/>
            <a:ext cx="7886700" cy="1325563"/>
          </a:xfrm>
        </p:spPr>
        <p:txBody>
          <a:bodyPr/>
          <a:lstStyle/>
          <a:p>
            <a:r>
              <a:rPr lang="en-GB"/>
              <a:t>Project purpose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2B8B62-C9B1-4C19-BD64-12ADA8AC32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0544" y="1017467"/>
            <a:ext cx="6302692" cy="572135"/>
          </a:xfrm>
          <a:solidFill>
            <a:schemeClr val="bg1"/>
          </a:solidFill>
        </p:spPr>
        <p:txBody>
          <a:bodyPr anchor="ctr">
            <a:normAutofit fontScale="92500"/>
          </a:bodyPr>
          <a:lstStyle/>
          <a:p>
            <a:pPr marL="0" indent="0">
              <a:buNone/>
            </a:pPr>
            <a:r>
              <a:rPr lang="en-GB" sz="2400"/>
              <a:t>Upgrade to the University’s Oracle Financials system.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1DE3E4F0-93D2-4C3E-A246-1017F306F90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09700" y="1693737"/>
            <a:ext cx="4529315" cy="45348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43024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7104AA-5591-4E66-96EC-B86424CA16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What’s changing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2B8B62-C9B1-4C19-BD64-12ADA8AC32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/>
              <a:t>An updated, more modern ‘look and feel’ for all users.</a:t>
            </a:r>
          </a:p>
          <a:p>
            <a:r>
              <a:rPr lang="en-GB"/>
              <a:t>Changes to Home page including search functionality.</a:t>
            </a:r>
          </a:p>
          <a:p>
            <a:r>
              <a:rPr lang="en-GB"/>
              <a:t>A few changes to specific system modules including </a:t>
            </a:r>
            <a:r>
              <a:rPr lang="en-GB" err="1"/>
              <a:t>i</a:t>
            </a:r>
            <a:r>
              <a:rPr lang="en-GB"/>
              <a:t>-Procurement.</a:t>
            </a:r>
          </a:p>
        </p:txBody>
      </p:sp>
    </p:spTree>
    <p:extLst>
      <p:ext uri="{BB962C8B-B14F-4D97-AF65-F5344CB8AC3E}">
        <p14:creationId xmlns:p14="http://schemas.microsoft.com/office/powerpoint/2010/main" val="37294027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Arrow: Chevron 10">
            <a:extLst>
              <a:ext uri="{FF2B5EF4-FFF2-40B4-BE49-F238E27FC236}">
                <a16:creationId xmlns:a16="http://schemas.microsoft.com/office/drawing/2014/main" id="{47A9A3E3-75B1-417C-A323-4D3D5A732890}"/>
              </a:ext>
            </a:extLst>
          </p:cNvPr>
          <p:cNvSpPr/>
          <p:nvPr/>
        </p:nvSpPr>
        <p:spPr>
          <a:xfrm>
            <a:off x="3781555" y="2621280"/>
            <a:ext cx="2357120" cy="1117600"/>
          </a:xfrm>
          <a:prstGeom prst="chevron">
            <a:avLst/>
          </a:prstGeom>
          <a:solidFill>
            <a:schemeClr val="bg1"/>
          </a:solidFill>
          <a:ln w="28575">
            <a:solidFill>
              <a:srgbClr val="00B050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1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57104AA-5591-4E66-96EC-B86424CA16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Timetable at a glance</a:t>
            </a:r>
          </a:p>
        </p:txBody>
      </p:sp>
      <p:sp>
        <p:nvSpPr>
          <p:cNvPr id="4" name="Arrow: Pentagon 3">
            <a:extLst>
              <a:ext uri="{FF2B5EF4-FFF2-40B4-BE49-F238E27FC236}">
                <a16:creationId xmlns:a16="http://schemas.microsoft.com/office/drawing/2014/main" id="{7C73A43B-5277-4DCB-AD1C-93AC8BAEC766}"/>
              </a:ext>
            </a:extLst>
          </p:cNvPr>
          <p:cNvSpPr/>
          <p:nvPr/>
        </p:nvSpPr>
        <p:spPr>
          <a:xfrm>
            <a:off x="377952" y="2621280"/>
            <a:ext cx="3373122" cy="1117600"/>
          </a:xfrm>
          <a:prstGeom prst="homePlate">
            <a:avLst>
              <a:gd name="adj" fmla="val 50909"/>
            </a:avLst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Run-up to upgrade</a:t>
            </a:r>
          </a:p>
          <a:p>
            <a:pPr algn="ctr"/>
            <a:r>
              <a:rPr lang="en-GB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Departmental preparation</a:t>
            </a:r>
          </a:p>
        </p:txBody>
      </p:sp>
      <p:sp>
        <p:nvSpPr>
          <p:cNvPr id="5" name="Arrow: Chevron 4">
            <a:extLst>
              <a:ext uri="{FF2B5EF4-FFF2-40B4-BE49-F238E27FC236}">
                <a16:creationId xmlns:a16="http://schemas.microsoft.com/office/drawing/2014/main" id="{3F3561AC-DC9E-48F4-A689-1DC96F06DB7B}"/>
              </a:ext>
            </a:extLst>
          </p:cNvPr>
          <p:cNvSpPr/>
          <p:nvPr/>
        </p:nvSpPr>
        <p:spPr>
          <a:xfrm>
            <a:off x="5772910" y="2621280"/>
            <a:ext cx="2871471" cy="1117600"/>
          </a:xfrm>
          <a:prstGeom prst="chevron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Upgrade live/</a:t>
            </a:r>
          </a:p>
          <a:p>
            <a:pPr algn="ctr"/>
            <a:r>
              <a:rPr lang="en-GB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post go-live support</a:t>
            </a:r>
          </a:p>
        </p:txBody>
      </p:sp>
      <p:sp>
        <p:nvSpPr>
          <p:cNvPr id="6" name="Arrow: Chevron 5">
            <a:extLst>
              <a:ext uri="{FF2B5EF4-FFF2-40B4-BE49-F238E27FC236}">
                <a16:creationId xmlns:a16="http://schemas.microsoft.com/office/drawing/2014/main" id="{9D641841-EF7E-4CED-8894-273D49730DA8}"/>
              </a:ext>
            </a:extLst>
          </p:cNvPr>
          <p:cNvSpPr/>
          <p:nvPr/>
        </p:nvSpPr>
        <p:spPr>
          <a:xfrm>
            <a:off x="3324353" y="2621280"/>
            <a:ext cx="2600960" cy="1117600"/>
          </a:xfrm>
          <a:prstGeom prst="chevron">
            <a:avLst/>
          </a:prstGeom>
          <a:solidFill>
            <a:schemeClr val="bg1"/>
          </a:solidFill>
          <a:ln w="28575">
            <a:solidFill>
              <a:srgbClr val="00B050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>
                <a:solidFill>
                  <a:schemeClr val="tx1"/>
                </a:solidFill>
              </a:rPr>
              <a:t>System Upgrade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FB66236-8C27-4B65-AC56-362EBB8C0444}"/>
              </a:ext>
            </a:extLst>
          </p:cNvPr>
          <p:cNvSpPr txBox="1"/>
          <p:nvPr/>
        </p:nvSpPr>
        <p:spPr>
          <a:xfrm flipH="1">
            <a:off x="2928113" y="3864708"/>
            <a:ext cx="79248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b="1">
                <a:solidFill>
                  <a:srgbClr val="00B050"/>
                </a:solidFill>
              </a:rPr>
              <a:t>16/02</a:t>
            </a:r>
          </a:p>
          <a:p>
            <a:pPr algn="ctr"/>
            <a:r>
              <a:rPr lang="en-GB" sz="1600" b="1">
                <a:solidFill>
                  <a:srgbClr val="00B050"/>
                </a:solidFill>
              </a:rPr>
              <a:t>System down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649CE98-5C32-442D-887F-7E8B513DB93D}"/>
              </a:ext>
            </a:extLst>
          </p:cNvPr>
          <p:cNvSpPr txBox="1"/>
          <p:nvPr/>
        </p:nvSpPr>
        <p:spPr>
          <a:xfrm flipH="1">
            <a:off x="4721349" y="3864708"/>
            <a:ext cx="79248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b="1">
                <a:solidFill>
                  <a:srgbClr val="00B050"/>
                </a:solidFill>
              </a:rPr>
              <a:t>21/02</a:t>
            </a:r>
          </a:p>
          <a:p>
            <a:pPr algn="ctr"/>
            <a:r>
              <a:rPr lang="en-GB" sz="1600" b="1">
                <a:solidFill>
                  <a:srgbClr val="00B050"/>
                </a:solidFill>
              </a:rPr>
              <a:t>System back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C5939929-A9CD-47CF-9527-4335121196B3}"/>
              </a:ext>
            </a:extLst>
          </p:cNvPr>
          <p:cNvSpPr txBox="1"/>
          <p:nvPr/>
        </p:nvSpPr>
        <p:spPr>
          <a:xfrm flipH="1">
            <a:off x="5387651" y="3864709"/>
            <a:ext cx="79248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b="1">
                <a:solidFill>
                  <a:srgbClr val="00B050"/>
                </a:solidFill>
              </a:rPr>
              <a:t>22/02</a:t>
            </a:r>
          </a:p>
          <a:p>
            <a:pPr algn="ctr"/>
            <a:r>
              <a:rPr lang="en-GB" sz="1600" b="1">
                <a:solidFill>
                  <a:srgbClr val="00B050"/>
                </a:solidFill>
              </a:rPr>
              <a:t>Splash BI back</a:t>
            </a:r>
          </a:p>
        </p:txBody>
      </p:sp>
    </p:spTree>
    <p:extLst>
      <p:ext uri="{BB962C8B-B14F-4D97-AF65-F5344CB8AC3E}">
        <p14:creationId xmlns:p14="http://schemas.microsoft.com/office/powerpoint/2010/main" val="10378814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FA307A-9B7B-4010-9E0F-7A874E2A48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Preparation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EAC227-5113-4480-A0A3-CC723A4663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690689"/>
            <a:ext cx="7886700" cy="4351338"/>
          </a:xfrm>
        </p:spPr>
        <p:txBody>
          <a:bodyPr>
            <a:normAutofit/>
          </a:bodyPr>
          <a:lstStyle/>
          <a:p>
            <a:r>
              <a:rPr lang="en-GB"/>
              <a:t>Plan ahead so not inconvenienced by system going down – note the </a:t>
            </a:r>
            <a:r>
              <a:rPr lang="en-GB" u="sng"/>
              <a:t>deadlines</a:t>
            </a:r>
            <a:r>
              <a:rPr lang="en-GB"/>
              <a:t> provided to help you with this.</a:t>
            </a:r>
          </a:p>
          <a:p>
            <a:r>
              <a:rPr lang="en-GB"/>
              <a:t>It is advisable to complete all approvals where possible.</a:t>
            </a:r>
          </a:p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994549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FA307A-9B7B-4010-9E0F-7A874E2A48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73026"/>
            <a:ext cx="7886700" cy="1325563"/>
          </a:xfrm>
        </p:spPr>
        <p:txBody>
          <a:bodyPr/>
          <a:lstStyle/>
          <a:p>
            <a:r>
              <a:rPr lang="en-GB"/>
              <a:t>Preparation: 1-11 February </a:t>
            </a:r>
          </a:p>
        </p:txBody>
      </p:sp>
      <p:graphicFrame>
        <p:nvGraphicFramePr>
          <p:cNvPr id="4" name="Table 6">
            <a:extLst>
              <a:ext uri="{FF2B5EF4-FFF2-40B4-BE49-F238E27FC236}">
                <a16:creationId xmlns:a16="http://schemas.microsoft.com/office/drawing/2014/main" id="{60EFE098-A39A-47D4-BD8C-52F6C0D2D61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38908380"/>
              </p:ext>
            </p:extLst>
          </p:nvPr>
        </p:nvGraphicFramePr>
        <p:xfrm>
          <a:off x="389342" y="1626077"/>
          <a:ext cx="8383922" cy="2885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62469">
                  <a:extLst>
                    <a:ext uri="{9D8B030D-6E8A-4147-A177-3AD203B41FA5}">
                      <a16:colId xmlns:a16="http://schemas.microsoft.com/office/drawing/2014/main" val="2526704528"/>
                    </a:ext>
                  </a:extLst>
                </a:gridCol>
                <a:gridCol w="765599">
                  <a:extLst>
                    <a:ext uri="{9D8B030D-6E8A-4147-A177-3AD203B41FA5}">
                      <a16:colId xmlns:a16="http://schemas.microsoft.com/office/drawing/2014/main" val="2848342579"/>
                    </a:ext>
                  </a:extLst>
                </a:gridCol>
                <a:gridCol w="1093713">
                  <a:extLst>
                    <a:ext uri="{9D8B030D-6E8A-4147-A177-3AD203B41FA5}">
                      <a16:colId xmlns:a16="http://schemas.microsoft.com/office/drawing/2014/main" val="3463625576"/>
                    </a:ext>
                  </a:extLst>
                </a:gridCol>
                <a:gridCol w="5562141">
                  <a:extLst>
                    <a:ext uri="{9D8B030D-6E8A-4147-A177-3AD203B41FA5}">
                      <a16:colId xmlns:a16="http://schemas.microsoft.com/office/drawing/2014/main" val="412105946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GB"/>
                        <a:t>Month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/>
                        <a:t>Date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/>
                        <a:t>Deadline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/>
                        <a:t>Action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82167043"/>
                  </a:ext>
                </a:extLst>
              </a:tr>
              <a:tr h="370840">
                <a:tc rowSpan="5">
                  <a:txBody>
                    <a:bodyPr/>
                    <a:lstStyle/>
                    <a:p>
                      <a:pPr algn="ctr"/>
                      <a:r>
                        <a:rPr lang="en-GB" sz="2400" b="1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February</a:t>
                      </a:r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r>
                        <a:rPr lang="en-GB" sz="1600"/>
                        <a:t>7</a:t>
                      </a:r>
                      <a:r>
                        <a:rPr lang="en-GB" sz="1600" baseline="30000"/>
                        <a:t>th</a:t>
                      </a:r>
                      <a:endParaRPr lang="en-GB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GB" sz="1600"/>
                        <a:t>17:00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600"/>
                        <a:t>New supplier requests &amp; supplier amendments to be submitted and approved by Departments.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40391898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en-GB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/>
                        <a:t>10</a:t>
                      </a:r>
                      <a:r>
                        <a:rPr lang="en-GB" sz="1600" baseline="30000"/>
                        <a:t>th</a:t>
                      </a:r>
                      <a:endParaRPr lang="en-GB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GB" sz="1600"/>
                        <a:t>17:00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600"/>
                        <a:t>Complete goods receipting.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61665311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pPr algn="ctr"/>
                      <a:endParaRPr lang="en-GB" sz="2400" b="1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r>
                        <a:rPr lang="en-GB" sz="1600"/>
                        <a:t>11</a:t>
                      </a:r>
                      <a:r>
                        <a:rPr lang="en-GB" sz="1600" baseline="30000"/>
                        <a:t>th</a:t>
                      </a:r>
                      <a:endParaRPr lang="en-GB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GB" sz="1600"/>
                        <a:t>16:00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600"/>
                        <a:t>Complete raising and approval of majority of  requisitions.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26349411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pPr algn="ctr"/>
                      <a:endParaRPr lang="en-GB" sz="2400" b="1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r>
                        <a:rPr lang="en-GB" sz="1600"/>
                        <a:t>11</a:t>
                      </a:r>
                      <a:r>
                        <a:rPr lang="en-GB" sz="1600" baseline="30000"/>
                        <a:t>th</a:t>
                      </a:r>
                      <a:endParaRPr lang="en-GB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GB" sz="1600"/>
                        <a:t>17:00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600"/>
                        <a:t>Ensure you have Edge browser installed and have rebooted machine to enable pop-ups (we will provide further instructions on this).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50098764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pPr algn="ctr"/>
                      <a:endParaRPr lang="en-GB" sz="2400" b="1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r>
                        <a:rPr lang="en-GB" sz="1600">
                          <a:solidFill>
                            <a:srgbClr val="FF0000"/>
                          </a:solidFill>
                        </a:rPr>
                        <a:t>11</a:t>
                      </a:r>
                      <a:r>
                        <a:rPr lang="en-GB" sz="1600" baseline="30000">
                          <a:solidFill>
                            <a:srgbClr val="FF0000"/>
                          </a:solidFill>
                        </a:rPr>
                        <a:t>th</a:t>
                      </a:r>
                      <a:endParaRPr lang="en-GB" sz="160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lang="en-GB" sz="160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600">
                          <a:solidFill>
                            <a:srgbClr val="FF0000"/>
                          </a:solidFill>
                        </a:rPr>
                        <a:t>Final pay run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1309361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7358209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FA307A-9B7B-4010-9E0F-7A874E2A48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73026"/>
            <a:ext cx="7886700" cy="1325563"/>
          </a:xfrm>
        </p:spPr>
        <p:txBody>
          <a:bodyPr/>
          <a:lstStyle/>
          <a:p>
            <a:r>
              <a:rPr lang="en-GB"/>
              <a:t>Preparation: 14-16 February</a:t>
            </a:r>
          </a:p>
        </p:txBody>
      </p:sp>
      <p:graphicFrame>
        <p:nvGraphicFramePr>
          <p:cNvPr id="6" name="Table 6">
            <a:extLst>
              <a:ext uri="{FF2B5EF4-FFF2-40B4-BE49-F238E27FC236}">
                <a16:creationId xmlns:a16="http://schemas.microsoft.com/office/drawing/2014/main" id="{941A1F8C-BBE1-4FE5-9E40-886B3C83983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76741411"/>
              </p:ext>
            </p:extLst>
          </p:nvPr>
        </p:nvGraphicFramePr>
        <p:xfrm>
          <a:off x="496776" y="1717418"/>
          <a:ext cx="8150447" cy="2306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42903">
                  <a:extLst>
                    <a:ext uri="{9D8B030D-6E8A-4147-A177-3AD203B41FA5}">
                      <a16:colId xmlns:a16="http://schemas.microsoft.com/office/drawing/2014/main" val="2526704528"/>
                    </a:ext>
                  </a:extLst>
                </a:gridCol>
                <a:gridCol w="723014">
                  <a:extLst>
                    <a:ext uri="{9D8B030D-6E8A-4147-A177-3AD203B41FA5}">
                      <a16:colId xmlns:a16="http://schemas.microsoft.com/office/drawing/2014/main" val="2848342579"/>
                    </a:ext>
                  </a:extLst>
                </a:gridCol>
                <a:gridCol w="1073888">
                  <a:extLst>
                    <a:ext uri="{9D8B030D-6E8A-4147-A177-3AD203B41FA5}">
                      <a16:colId xmlns:a16="http://schemas.microsoft.com/office/drawing/2014/main" val="3463625576"/>
                    </a:ext>
                  </a:extLst>
                </a:gridCol>
                <a:gridCol w="5410642">
                  <a:extLst>
                    <a:ext uri="{9D8B030D-6E8A-4147-A177-3AD203B41FA5}">
                      <a16:colId xmlns:a16="http://schemas.microsoft.com/office/drawing/2014/main" val="412105946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GB"/>
                        <a:t>Month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/>
                        <a:t>Date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/>
                        <a:t>Deadline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/>
                        <a:t>Action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82167043"/>
                  </a:ext>
                </a:extLst>
              </a:tr>
              <a:tr h="370840">
                <a:tc rowSpan="4">
                  <a:txBody>
                    <a:bodyPr/>
                    <a:lstStyle/>
                    <a:p>
                      <a:pPr algn="ctr"/>
                      <a:r>
                        <a:rPr lang="en-GB" sz="2400" b="1"/>
                        <a:t>February</a:t>
                      </a:r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r>
                        <a:rPr lang="en-GB" sz="1600"/>
                        <a:t>14</a:t>
                      </a:r>
                      <a:r>
                        <a:rPr lang="en-GB" sz="1600" baseline="30000"/>
                        <a:t>th</a:t>
                      </a:r>
                      <a:endParaRPr lang="en-GB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lang="en-GB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600"/>
                        <a:t>Limited requisitions only.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98286212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en-GB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/>
                        <a:t>16</a:t>
                      </a:r>
                      <a:r>
                        <a:rPr lang="en-GB" sz="1600" baseline="30000"/>
                        <a:t>th</a:t>
                      </a:r>
                      <a:endParaRPr lang="en-GB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lang="en-GB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600"/>
                        <a:t>Emergency requisitions only.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22524436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en-GB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/>
                        <a:t>16</a:t>
                      </a:r>
                      <a:r>
                        <a:rPr lang="en-GB" sz="1600" baseline="30000"/>
                        <a:t>th</a:t>
                      </a:r>
                      <a:endParaRPr lang="en-GB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GB" sz="1600"/>
                        <a:t>13:30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lang="en-GB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600"/>
                        <a:t>All requisitions to be approved (we strongly recommend you do not rely on the 4pm PO generation process).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600"/>
                        <a:t>Issue purchase orders not automatically sent.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08854653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pPr algn="ctr"/>
                      <a:endParaRPr lang="en-GB" sz="2400" b="1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GB" sz="1600">
                          <a:solidFill>
                            <a:srgbClr val="FF0000"/>
                          </a:solidFill>
                        </a:rPr>
                        <a:t>16</a:t>
                      </a:r>
                      <a:r>
                        <a:rPr lang="en-GB" sz="1600" baseline="30000">
                          <a:solidFill>
                            <a:srgbClr val="FF0000"/>
                          </a:solidFill>
                        </a:rPr>
                        <a:t>th</a:t>
                      </a:r>
                      <a:endParaRPr lang="en-GB" sz="160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GB" sz="1600">
                          <a:solidFill>
                            <a:srgbClr val="FF0000"/>
                          </a:solidFill>
                        </a:rPr>
                        <a:t>17:00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GB" sz="1600" b="1" kern="120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System unavailable</a:t>
                      </a:r>
                      <a:endParaRPr lang="en-GB" sz="110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965766623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ED6F5E8B-D55D-4EB7-B0B6-4E112D0F0E98}"/>
              </a:ext>
            </a:extLst>
          </p:cNvPr>
          <p:cNvSpPr txBox="1"/>
          <p:nvPr/>
        </p:nvSpPr>
        <p:spPr>
          <a:xfrm>
            <a:off x="2247900" y="5748122"/>
            <a:ext cx="184731" cy="369332"/>
          </a:xfrm>
          <a:prstGeom prst="rect">
            <a:avLst/>
          </a:prstGeom>
          <a:noFill/>
        </p:spPr>
        <p:txBody>
          <a:bodyPr wrap="none" lIns="91440" tIns="45720" rIns="91440" bIns="45720" rtlCol="0" anchor="t">
            <a:spAutoFit/>
          </a:bodyPr>
          <a:lstStyle/>
          <a:p>
            <a:endParaRPr lang="en-GB">
              <a:solidFill>
                <a:srgbClr val="FF0000"/>
              </a:solidFill>
              <a:highlight>
                <a:srgbClr val="FFFF00"/>
              </a:highlight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0940339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C635C753AAB8548BEBF26DB4F668874" ma:contentTypeVersion="10" ma:contentTypeDescription="Create a new document." ma:contentTypeScope="" ma:versionID="389a832c664bfb615e8130ffde83ee6c">
  <xsd:schema xmlns:xsd="http://www.w3.org/2001/XMLSchema" xmlns:xs="http://www.w3.org/2001/XMLSchema" xmlns:p="http://schemas.microsoft.com/office/2006/metadata/properties" xmlns:ns2="2d72927c-4639-4843-b667-9b8d1f0c6c5c" xmlns:ns3="ef469bc5-e5d7-4e51-af8e-919e379032ca" targetNamespace="http://schemas.microsoft.com/office/2006/metadata/properties" ma:root="true" ma:fieldsID="d87d9474575a6af1de4064022b5e10da" ns2:_="" ns3:_="">
    <xsd:import namespace="2d72927c-4639-4843-b667-9b8d1f0c6c5c"/>
    <xsd:import namespace="ef469bc5-e5d7-4e51-af8e-919e379032c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d72927c-4639-4843-b667-9b8d1f0c6c5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f469bc5-e5d7-4e51-af8e-919e379032ca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03638514-C93E-47ED-A57E-6A433EC47C4A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6C88B100-8DE9-4766-B5BF-662EE9BB09B4}">
  <ds:schemaRefs>
    <ds:schemaRef ds:uri="http://schemas.microsoft.com/office/2006/metadata/properties"/>
    <ds:schemaRef ds:uri="http://schemas.openxmlformats.org/package/2006/metadata/core-properties"/>
    <ds:schemaRef ds:uri="http://www.w3.org/XML/1998/namespace"/>
    <ds:schemaRef ds:uri="http://schemas.microsoft.com/office/2006/documentManagement/types"/>
    <ds:schemaRef ds:uri="ef469bc5-e5d7-4e51-af8e-919e379032ca"/>
    <ds:schemaRef ds:uri="http://schemas.microsoft.com/office/infopath/2007/PartnerControls"/>
    <ds:schemaRef ds:uri="http://purl.org/dc/elements/1.1/"/>
    <ds:schemaRef ds:uri="2d72927c-4639-4843-b667-9b8d1f0c6c5c"/>
    <ds:schemaRef ds:uri="http://purl.org/dc/dcmitype/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C528A832-BA9A-4BE1-9942-4319A5719B6C}">
  <ds:schemaRefs>
    <ds:schemaRef ds:uri="2d72927c-4639-4843-b667-9b8d1f0c6c5c"/>
    <ds:schemaRef ds:uri="ef469bc5-e5d7-4e51-af8e-919e379032ca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774</Words>
  <Application>Microsoft Office PowerPoint</Application>
  <PresentationFormat>On-screen Show (4:3)</PresentationFormat>
  <Paragraphs>141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Arial</vt:lpstr>
      <vt:lpstr>Calibri</vt:lpstr>
      <vt:lpstr>Calibri Light</vt:lpstr>
      <vt:lpstr>PT Serif</vt:lpstr>
      <vt:lpstr>Symbol</vt:lpstr>
      <vt:lpstr>Office Theme</vt:lpstr>
      <vt:lpstr>Oracle Financials Upgrade iProcurement User Briefing</vt:lpstr>
      <vt:lpstr>Welcome</vt:lpstr>
      <vt:lpstr>Agenda</vt:lpstr>
      <vt:lpstr>Project purpose</vt:lpstr>
      <vt:lpstr>What’s changing</vt:lpstr>
      <vt:lpstr>Timetable at a glance</vt:lpstr>
      <vt:lpstr>Preparation</vt:lpstr>
      <vt:lpstr>Preparation: 1-11 February </vt:lpstr>
      <vt:lpstr>Preparation: 14-16 February</vt:lpstr>
      <vt:lpstr>Actions at go-live</vt:lpstr>
      <vt:lpstr>Further information</vt:lpstr>
      <vt:lpstr>System demonstration https://youtu.be/rptGHb9aNuo</vt:lpstr>
    </vt:vector>
  </TitlesOfParts>
  <Company>University of Oxford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Isabelle Pitt</dc:creator>
  <cp:lastModifiedBy>Lindsey Booth</cp:lastModifiedBy>
  <cp:revision>4</cp:revision>
  <dcterms:created xsi:type="dcterms:W3CDTF">2017-05-16T09:52:05Z</dcterms:created>
  <dcterms:modified xsi:type="dcterms:W3CDTF">2022-02-11T12:30:37Z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0x0101000C635C753AAB8548BEBF26DB4F668874</vt:lpwstr>
  </property>
</Properties>
</file>