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7"/>
  </p:notesMasterIdLst>
  <p:sldIdLst>
    <p:sldId id="293" r:id="rId2"/>
    <p:sldId id="294" r:id="rId3"/>
    <p:sldId id="301" r:id="rId4"/>
    <p:sldId id="306" r:id="rId5"/>
    <p:sldId id="307" r:id="rId6"/>
    <p:sldId id="310" r:id="rId7"/>
    <p:sldId id="309" r:id="rId8"/>
    <p:sldId id="311" r:id="rId9"/>
    <p:sldId id="343" r:id="rId10"/>
    <p:sldId id="303" r:id="rId11"/>
    <p:sldId id="305" r:id="rId12"/>
    <p:sldId id="313" r:id="rId13"/>
    <p:sldId id="314" r:id="rId14"/>
    <p:sldId id="315" r:id="rId15"/>
    <p:sldId id="316" r:id="rId16"/>
    <p:sldId id="317" r:id="rId17"/>
    <p:sldId id="318" r:id="rId18"/>
    <p:sldId id="319" r:id="rId19"/>
    <p:sldId id="326" r:id="rId20"/>
    <p:sldId id="321" r:id="rId21"/>
    <p:sldId id="322" r:id="rId22"/>
    <p:sldId id="323" r:id="rId23"/>
    <p:sldId id="324" r:id="rId24"/>
    <p:sldId id="325" r:id="rId25"/>
    <p:sldId id="327" r:id="rId26"/>
    <p:sldId id="328" r:id="rId27"/>
    <p:sldId id="329" r:id="rId28"/>
    <p:sldId id="335" r:id="rId29"/>
    <p:sldId id="336" r:id="rId30"/>
    <p:sldId id="337" r:id="rId31"/>
    <p:sldId id="338" r:id="rId32"/>
    <p:sldId id="339" r:id="rId33"/>
    <p:sldId id="340" r:id="rId34"/>
    <p:sldId id="341" r:id="rId35"/>
    <p:sldId id="342" r:id="rId36"/>
  </p:sldIdLst>
  <p:sldSz cx="9144000" cy="6858000" type="screen4x3"/>
  <p:notesSz cx="6670675"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 Heath" initials="BH" lastIdx="3" clrIdx="0">
    <p:extLst>
      <p:ext uri="{19B8F6BF-5375-455C-9EA6-DF929625EA0E}">
        <p15:presenceInfo xmlns:p15="http://schemas.microsoft.com/office/powerpoint/2012/main" userId="S-1-5-21-2510641317-1238086002-3281934144-64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91744" autoAdjust="0"/>
  </p:normalViewPr>
  <p:slideViewPr>
    <p:cSldViewPr snapToGrid="0">
      <p:cViewPr varScale="1">
        <p:scale>
          <a:sx n="106" d="100"/>
          <a:sy n="106" d="100"/>
        </p:scale>
        <p:origin x="1734"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Unspent trust reserves for Divisions (£'m)</c:v>
                </c:pt>
              </c:strCache>
            </c:strRef>
          </c:tx>
          <c:spPr>
            <a:solidFill>
              <a:schemeClr val="accent1"/>
            </a:solidFill>
            <a:ln>
              <a:noFill/>
            </a:ln>
            <a:effectLst/>
          </c:spPr>
          <c:invertIfNegative val="0"/>
          <c:cat>
            <c:strRef>
              <c:f>Sheet1!$A$2:$A$6</c:f>
              <c:strCache>
                <c:ptCount val="5"/>
                <c:pt idx="0">
                  <c:v>July 2015</c:v>
                </c:pt>
                <c:pt idx="1">
                  <c:v>July 2016</c:v>
                </c:pt>
                <c:pt idx="2">
                  <c:v>July 2017</c:v>
                </c:pt>
                <c:pt idx="3">
                  <c:v>July 2018</c:v>
                </c:pt>
                <c:pt idx="4">
                  <c:v>July 2019</c:v>
                </c:pt>
              </c:strCache>
            </c:strRef>
          </c:cat>
          <c:val>
            <c:numRef>
              <c:f>Sheet1!$B$2:$B$6</c:f>
              <c:numCache>
                <c:formatCode>0</c:formatCode>
                <c:ptCount val="5"/>
                <c:pt idx="0">
                  <c:v>25.5</c:v>
                </c:pt>
                <c:pt idx="1">
                  <c:v>30</c:v>
                </c:pt>
                <c:pt idx="2">
                  <c:v>33</c:v>
                </c:pt>
                <c:pt idx="3">
                  <c:v>42.3</c:v>
                </c:pt>
                <c:pt idx="4">
                  <c:v>48</c:v>
                </c:pt>
              </c:numCache>
            </c:numRef>
          </c:val>
          <c:extLst>
            <c:ext xmlns:c16="http://schemas.microsoft.com/office/drawing/2014/chart" uri="{C3380CC4-5D6E-409C-BE32-E72D297353CC}">
              <c16:uniqueId val="{00000000-335A-41D9-83C0-215EC075F918}"/>
            </c:ext>
          </c:extLst>
        </c:ser>
        <c:dLbls>
          <c:showLegendKey val="0"/>
          <c:showVal val="0"/>
          <c:showCatName val="0"/>
          <c:showSerName val="0"/>
          <c:showPercent val="0"/>
          <c:showBubbleSize val="0"/>
        </c:dLbls>
        <c:gapWidth val="219"/>
        <c:overlap val="-27"/>
        <c:axId val="495783136"/>
        <c:axId val="136047440"/>
      </c:barChart>
      <c:catAx>
        <c:axId val="49578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6047440"/>
        <c:crosses val="autoZero"/>
        <c:auto val="1"/>
        <c:lblAlgn val="ctr"/>
        <c:lblOffset val="100"/>
        <c:noMultiLvlLbl val="0"/>
      </c:catAx>
      <c:valAx>
        <c:axId val="1360474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5783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891353" cy="490903"/>
          </a:xfrm>
          <a:prstGeom prst="rect">
            <a:avLst/>
          </a:prstGeom>
        </p:spPr>
        <p:txBody>
          <a:bodyPr vert="horz" lIns="90199" tIns="45099" rIns="90199" bIns="45099" rtlCol="0"/>
          <a:lstStyle>
            <a:lvl1pPr algn="l">
              <a:defRPr sz="1200"/>
            </a:lvl1pPr>
          </a:lstStyle>
          <a:p>
            <a:endParaRPr lang="en-GB"/>
          </a:p>
        </p:txBody>
      </p:sp>
      <p:sp>
        <p:nvSpPr>
          <p:cNvPr id="3" name="Date Placeholder 2"/>
          <p:cNvSpPr>
            <a:spLocks noGrp="1"/>
          </p:cNvSpPr>
          <p:nvPr>
            <p:ph type="dt" idx="1"/>
          </p:nvPr>
        </p:nvSpPr>
        <p:spPr>
          <a:xfrm>
            <a:off x="3777766" y="2"/>
            <a:ext cx="2891353" cy="490903"/>
          </a:xfrm>
          <a:prstGeom prst="rect">
            <a:avLst/>
          </a:prstGeom>
        </p:spPr>
        <p:txBody>
          <a:bodyPr vert="horz" lIns="90199" tIns="45099" rIns="90199" bIns="45099" rtlCol="0"/>
          <a:lstStyle>
            <a:lvl1pPr algn="r">
              <a:defRPr sz="1200"/>
            </a:lvl1pPr>
          </a:lstStyle>
          <a:p>
            <a:fld id="{3C30366F-646C-4DF9-A644-FBE2FAD92166}" type="datetimeFigureOut">
              <a:rPr lang="en-GB" smtClean="0"/>
              <a:t>27/06/2019</a:t>
            </a:fld>
            <a:endParaRPr lang="en-GB"/>
          </a:p>
        </p:txBody>
      </p:sp>
      <p:sp>
        <p:nvSpPr>
          <p:cNvPr id="4" name="Slide Image Placeholder 3"/>
          <p:cNvSpPr>
            <a:spLocks noGrp="1" noRot="1" noChangeAspect="1"/>
          </p:cNvSpPr>
          <p:nvPr>
            <p:ph type="sldImg" idx="2"/>
          </p:nvPr>
        </p:nvSpPr>
        <p:spPr>
          <a:xfrm>
            <a:off x="1135063" y="1222375"/>
            <a:ext cx="4400550" cy="3300413"/>
          </a:xfrm>
          <a:prstGeom prst="rect">
            <a:avLst/>
          </a:prstGeom>
          <a:noFill/>
          <a:ln w="12700">
            <a:solidFill>
              <a:prstClr val="black"/>
            </a:solidFill>
          </a:ln>
        </p:spPr>
        <p:txBody>
          <a:bodyPr vert="horz" lIns="90199" tIns="45099" rIns="90199" bIns="45099" rtlCol="0" anchor="ctr"/>
          <a:lstStyle/>
          <a:p>
            <a:endParaRPr lang="en-GB"/>
          </a:p>
        </p:txBody>
      </p:sp>
      <p:sp>
        <p:nvSpPr>
          <p:cNvPr id="5" name="Notes Placeholder 4"/>
          <p:cNvSpPr>
            <a:spLocks noGrp="1"/>
          </p:cNvSpPr>
          <p:nvPr>
            <p:ph type="body" sz="quarter" idx="3"/>
          </p:nvPr>
        </p:nvSpPr>
        <p:spPr>
          <a:xfrm>
            <a:off x="666757" y="4705793"/>
            <a:ext cx="5337163" cy="3849055"/>
          </a:xfrm>
          <a:prstGeom prst="rect">
            <a:avLst/>
          </a:prstGeom>
        </p:spPr>
        <p:txBody>
          <a:bodyPr vert="horz" lIns="90199" tIns="45099" rIns="90199" bIns="450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286512"/>
            <a:ext cx="2891353" cy="490903"/>
          </a:xfrm>
          <a:prstGeom prst="rect">
            <a:avLst/>
          </a:prstGeom>
        </p:spPr>
        <p:txBody>
          <a:bodyPr vert="horz" lIns="90199" tIns="45099" rIns="90199" bIns="45099" rtlCol="0" anchor="b"/>
          <a:lstStyle>
            <a:lvl1pPr algn="l">
              <a:defRPr sz="1200"/>
            </a:lvl1pPr>
          </a:lstStyle>
          <a:p>
            <a:endParaRPr lang="en-GB"/>
          </a:p>
        </p:txBody>
      </p:sp>
      <p:sp>
        <p:nvSpPr>
          <p:cNvPr id="7" name="Slide Number Placeholder 6"/>
          <p:cNvSpPr>
            <a:spLocks noGrp="1"/>
          </p:cNvSpPr>
          <p:nvPr>
            <p:ph type="sldNum" sz="quarter" idx="5"/>
          </p:nvPr>
        </p:nvSpPr>
        <p:spPr>
          <a:xfrm>
            <a:off x="3777766" y="9286512"/>
            <a:ext cx="2891353" cy="490903"/>
          </a:xfrm>
          <a:prstGeom prst="rect">
            <a:avLst/>
          </a:prstGeom>
        </p:spPr>
        <p:txBody>
          <a:bodyPr vert="horz" lIns="90199" tIns="45099" rIns="90199" bIns="45099" rtlCol="0" anchor="b"/>
          <a:lstStyle>
            <a:lvl1pPr algn="r">
              <a:defRPr sz="1200"/>
            </a:lvl1pPr>
          </a:lstStyle>
          <a:p>
            <a:fld id="{919736B5-EFE9-4C8F-B82F-BD555AB7EA4A}" type="slidenum">
              <a:rPr lang="en-GB" smtClean="0"/>
              <a:t>‹#›</a:t>
            </a:fld>
            <a:endParaRPr lang="en-GB"/>
          </a:p>
        </p:txBody>
      </p:sp>
    </p:spTree>
    <p:extLst>
      <p:ext uri="{BB962C8B-B14F-4D97-AF65-F5344CB8AC3E}">
        <p14:creationId xmlns:p14="http://schemas.microsoft.com/office/powerpoint/2010/main" val="410788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Accrue for final days sales for card terminal and on line store.</a:t>
            </a:r>
          </a:p>
          <a:p>
            <a:r>
              <a:rPr lang="en-GB" dirty="0" smtClean="0"/>
              <a:t>NOTE YE08 due on 26th June</a:t>
            </a:r>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4</a:t>
            </a:fld>
            <a:endParaRPr lang="en-GB"/>
          </a:p>
        </p:txBody>
      </p:sp>
    </p:spTree>
    <p:extLst>
      <p:ext uri="{BB962C8B-B14F-4D97-AF65-F5344CB8AC3E}">
        <p14:creationId xmlns:p14="http://schemas.microsoft.com/office/powerpoint/2010/main" val="1297536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University in general has an issue with eligible</a:t>
            </a:r>
            <a:r>
              <a:rPr lang="en-GB" baseline="0" dirty="0" smtClean="0"/>
              <a:t> costs not being charged to trust funds. The failure to charge expenditure to trust funds where possible goes against University policy and can result in less funding being available for crucial University activities such as the maintenance of buildings.</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18</a:t>
            </a:fld>
            <a:endParaRPr lang="en-GB"/>
          </a:p>
        </p:txBody>
      </p:sp>
    </p:spTree>
    <p:extLst>
      <p:ext uri="{BB962C8B-B14F-4D97-AF65-F5344CB8AC3E}">
        <p14:creationId xmlns:p14="http://schemas.microsoft.com/office/powerpoint/2010/main" val="2785336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The</a:t>
            </a:r>
            <a:r>
              <a:rPr lang="en-GB" baseline="0" dirty="0" smtClean="0"/>
              <a:t> Museums/Libraries have special rates of around 90% so might want to suggest they use the net figure.</a:t>
            </a:r>
            <a:endParaRPr lang="en-GB" dirty="0" smtClean="0"/>
          </a:p>
        </p:txBody>
      </p:sp>
      <p:sp>
        <p:nvSpPr>
          <p:cNvPr id="4" name="Slide Number Placeholder 3"/>
          <p:cNvSpPr>
            <a:spLocks noGrp="1"/>
          </p:cNvSpPr>
          <p:nvPr>
            <p:ph type="sldNum" sz="quarter" idx="10"/>
          </p:nvPr>
        </p:nvSpPr>
        <p:spPr/>
        <p:txBody>
          <a:bodyPr/>
          <a:lstStyle/>
          <a:p>
            <a:fld id="{919736B5-EFE9-4C8F-B82F-BD555AB7EA4A}" type="slidenum">
              <a:rPr lang="en-GB" smtClean="0"/>
              <a:t>21</a:t>
            </a:fld>
            <a:endParaRPr lang="en-GB"/>
          </a:p>
        </p:txBody>
      </p:sp>
    </p:spTree>
    <p:extLst>
      <p:ext uri="{BB962C8B-B14F-4D97-AF65-F5344CB8AC3E}">
        <p14:creationId xmlns:p14="http://schemas.microsoft.com/office/powerpoint/2010/main" val="1029385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to complete by 15</a:t>
            </a:r>
            <a:r>
              <a:rPr lang="en-GB" baseline="30000" dirty="0" smtClean="0"/>
              <a:t>th</a:t>
            </a:r>
            <a:r>
              <a:rPr lang="en-GB" baseline="0" dirty="0" smtClean="0"/>
              <a:t> August to allow a time to review and correct where necessary before the departmental GL close on 21</a:t>
            </a:r>
            <a:r>
              <a:rPr lang="en-GB" baseline="30000" dirty="0" smtClean="0"/>
              <a:t>st</a:t>
            </a:r>
            <a:r>
              <a:rPr lang="en-GB" baseline="0" dirty="0" smtClean="0"/>
              <a:t> August.</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23</a:t>
            </a:fld>
            <a:endParaRPr lang="en-GB"/>
          </a:p>
        </p:txBody>
      </p:sp>
    </p:spTree>
    <p:extLst>
      <p:ext uri="{BB962C8B-B14F-4D97-AF65-F5344CB8AC3E}">
        <p14:creationId xmlns:p14="http://schemas.microsoft.com/office/powerpoint/2010/main" val="1975048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Queries normally go via the Financial Reporting Team</a:t>
            </a:r>
            <a:r>
              <a:rPr lang="en-GB" baseline="0" dirty="0" smtClean="0"/>
              <a:t> and we will answer them where we can</a:t>
            </a:r>
            <a:endParaRPr lang="en-GB" dirty="0" smtClean="0"/>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27</a:t>
            </a:fld>
            <a:endParaRPr lang="en-GB"/>
          </a:p>
        </p:txBody>
      </p:sp>
    </p:spTree>
    <p:extLst>
      <p:ext uri="{BB962C8B-B14F-4D97-AF65-F5344CB8AC3E}">
        <p14:creationId xmlns:p14="http://schemas.microsoft.com/office/powerpoint/2010/main" val="3122288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point on agency</a:t>
            </a:r>
            <a:r>
              <a:rPr lang="en-GB" baseline="0" dirty="0" smtClean="0"/>
              <a:t> staff FTE relates to a potential </a:t>
            </a:r>
            <a:r>
              <a:rPr lang="en-GB" baseline="0" dirty="0" err="1" smtClean="0"/>
              <a:t>OfS</a:t>
            </a:r>
            <a:r>
              <a:rPr lang="en-GB" baseline="0" dirty="0" smtClean="0"/>
              <a:t> requirement to include their FTE in the calculation of the salary of the VC compared to the median salary of other staff.</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35</a:t>
            </a:fld>
            <a:endParaRPr lang="en-GB"/>
          </a:p>
        </p:txBody>
      </p:sp>
    </p:spTree>
    <p:extLst>
      <p:ext uri="{BB962C8B-B14F-4D97-AF65-F5344CB8AC3E}">
        <p14:creationId xmlns:p14="http://schemas.microsoft.com/office/powerpoint/2010/main" val="3411923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 continue to contact the accounting lead identified in above for queries on the specific charges.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After 1</a:t>
            </a:r>
            <a:r>
              <a:rPr lang="en-GB" baseline="30000" dirty="0" smtClean="0"/>
              <a:t>st</a:t>
            </a:r>
            <a:r>
              <a:rPr lang="en-GB" dirty="0" smtClean="0"/>
              <a:t> July NO</a:t>
            </a:r>
            <a:r>
              <a:rPr lang="en-GB" baseline="0" dirty="0" smtClean="0"/>
              <a:t> adjustments or funding transfers for spend incurred in depts. will be accepted onto a capital project, these costs will remain in the depts. G/L.</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7</a:t>
            </a:fld>
            <a:endParaRPr lang="en-GB"/>
          </a:p>
        </p:txBody>
      </p:sp>
    </p:spTree>
    <p:extLst>
      <p:ext uri="{BB962C8B-B14F-4D97-AF65-F5344CB8AC3E}">
        <p14:creationId xmlns:p14="http://schemas.microsoft.com/office/powerpoint/2010/main" val="3749996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Since 2016 100% response has been an audit required and is audited every year end.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All assets including expense over 5 years old will be retired and so will no longer show on future DELs after the qtr4 return is completed. Depts. may wish to keep a record of these from the qtr4 submission for their own stewardship</a:t>
            </a:r>
            <a:r>
              <a:rPr lang="en-GB" baseline="0" dirty="0" smtClean="0"/>
              <a:t> purposes.</a:t>
            </a:r>
            <a:endParaRPr lang="en-GB" dirty="0" smtClean="0"/>
          </a:p>
        </p:txBody>
      </p:sp>
      <p:sp>
        <p:nvSpPr>
          <p:cNvPr id="4" name="Slide Number Placeholder 3"/>
          <p:cNvSpPr>
            <a:spLocks noGrp="1"/>
          </p:cNvSpPr>
          <p:nvPr>
            <p:ph type="sldNum" sz="quarter" idx="10"/>
          </p:nvPr>
        </p:nvSpPr>
        <p:spPr/>
        <p:txBody>
          <a:bodyPr/>
          <a:lstStyle/>
          <a:p>
            <a:fld id="{919736B5-EFE9-4C8F-B82F-BD555AB7EA4A}" type="slidenum">
              <a:rPr lang="en-GB" smtClean="0"/>
              <a:t>8</a:t>
            </a:fld>
            <a:endParaRPr lang="en-GB"/>
          </a:p>
        </p:txBody>
      </p:sp>
    </p:spTree>
    <p:extLst>
      <p:ext uri="{BB962C8B-B14F-4D97-AF65-F5344CB8AC3E}">
        <p14:creationId xmlns:p14="http://schemas.microsoft.com/office/powerpoint/2010/main" val="470073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Things</a:t>
            </a:r>
            <a:r>
              <a:rPr lang="en-GB" baseline="0" dirty="0" smtClean="0"/>
              <a:t> to be aware of in relation to external trade</a:t>
            </a:r>
          </a:p>
          <a:p>
            <a:r>
              <a:rPr lang="en-GB" b="0" dirty="0" smtClean="0"/>
              <a:t>Activity</a:t>
            </a:r>
            <a:r>
              <a:rPr lang="en-GB" b="0" baseline="0" dirty="0" smtClean="0"/>
              <a:t> 25 income needs to be reviewed as part of the YE08 process. </a:t>
            </a:r>
          </a:p>
          <a:p>
            <a:pPr marL="228600" indent="-228600">
              <a:buNone/>
            </a:pPr>
            <a:r>
              <a:rPr lang="en-GB" b="0" dirty="0" smtClean="0"/>
              <a:t>Trading Activity should ALWAYS</a:t>
            </a:r>
            <a:r>
              <a:rPr lang="en-GB" b="0" baseline="0" dirty="0" smtClean="0"/>
              <a:t> have </a:t>
            </a:r>
            <a:r>
              <a:rPr lang="en-GB" b="1" baseline="0" dirty="0" smtClean="0"/>
              <a:t>costs</a:t>
            </a:r>
            <a:r>
              <a:rPr lang="en-GB" b="0" baseline="0" dirty="0" smtClean="0"/>
              <a:t> shown against it.</a:t>
            </a:r>
          </a:p>
          <a:p>
            <a:pPr marL="228600" indent="-228600">
              <a:buNone/>
            </a:pPr>
            <a:r>
              <a:rPr lang="en-GB" b="0" baseline="0" dirty="0" smtClean="0"/>
              <a:t>Direct = posted directly to activity 25</a:t>
            </a:r>
          </a:p>
          <a:p>
            <a:pPr marL="228600" indent="-228600">
              <a:buNone/>
            </a:pPr>
            <a:r>
              <a:rPr lang="en-GB" b="0" baseline="0" dirty="0" smtClean="0"/>
              <a:t>Indirect = apportionment</a:t>
            </a:r>
            <a:endParaRPr lang="en-GB" b="0" dirty="0" smtClean="0"/>
          </a:p>
        </p:txBody>
      </p:sp>
      <p:sp>
        <p:nvSpPr>
          <p:cNvPr id="4" name="Slide Number Placeholder 3"/>
          <p:cNvSpPr>
            <a:spLocks noGrp="1"/>
          </p:cNvSpPr>
          <p:nvPr>
            <p:ph type="sldNum" sz="quarter" idx="10"/>
          </p:nvPr>
        </p:nvSpPr>
        <p:spPr/>
        <p:txBody>
          <a:bodyPr/>
          <a:lstStyle/>
          <a:p>
            <a:fld id="{919736B5-EFE9-4C8F-B82F-BD555AB7EA4A}" type="slidenum">
              <a:rPr lang="en-GB" smtClean="0"/>
              <a:t>10</a:t>
            </a:fld>
            <a:endParaRPr lang="en-GB"/>
          </a:p>
        </p:txBody>
      </p:sp>
    </p:spTree>
    <p:extLst>
      <p:ext uri="{BB962C8B-B14F-4D97-AF65-F5344CB8AC3E}">
        <p14:creationId xmlns:p14="http://schemas.microsoft.com/office/powerpoint/2010/main" val="2164327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Various methods are acceptable for apportionment. Key points are: </a:t>
            </a:r>
          </a:p>
          <a:p>
            <a:r>
              <a:rPr lang="en-GB" dirty="0" smtClean="0"/>
              <a:t>Method must be reasonable</a:t>
            </a:r>
          </a:p>
          <a:p>
            <a:r>
              <a:rPr lang="en-GB" dirty="0" smtClean="0"/>
              <a:t>Keep records to show how overheads have been calculated – attach these to record of the journal</a:t>
            </a:r>
          </a:p>
          <a:p>
            <a:r>
              <a:rPr lang="en-GB" dirty="0" smtClean="0"/>
              <a:t>Only include relevant costs. Not all the department’s costs will be relevant to the external trade.</a:t>
            </a:r>
          </a:p>
        </p:txBody>
      </p:sp>
      <p:sp>
        <p:nvSpPr>
          <p:cNvPr id="4" name="Slide Number Placeholder 3"/>
          <p:cNvSpPr>
            <a:spLocks noGrp="1"/>
          </p:cNvSpPr>
          <p:nvPr>
            <p:ph type="sldNum" sz="quarter" idx="10"/>
          </p:nvPr>
        </p:nvSpPr>
        <p:spPr/>
        <p:txBody>
          <a:bodyPr/>
          <a:lstStyle/>
          <a:p>
            <a:fld id="{919736B5-EFE9-4C8F-B82F-BD555AB7EA4A}" type="slidenum">
              <a:rPr lang="en-GB" smtClean="0"/>
              <a:t>11</a:t>
            </a:fld>
            <a:endParaRPr lang="en-GB"/>
          </a:p>
        </p:txBody>
      </p:sp>
    </p:spTree>
    <p:extLst>
      <p:ext uri="{BB962C8B-B14F-4D97-AF65-F5344CB8AC3E}">
        <p14:creationId xmlns:p14="http://schemas.microsoft.com/office/powerpoint/2010/main" val="1241503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12</a:t>
            </a:fld>
            <a:endParaRPr lang="en-GB"/>
          </a:p>
        </p:txBody>
      </p:sp>
    </p:spTree>
    <p:extLst>
      <p:ext uri="{BB962C8B-B14F-4D97-AF65-F5344CB8AC3E}">
        <p14:creationId xmlns:p14="http://schemas.microsoft.com/office/powerpoint/2010/main" val="2811254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
            </a:pPr>
            <a:r>
              <a:rPr lang="en-GB" dirty="0" smtClean="0"/>
              <a:t>Project journals in early August</a:t>
            </a:r>
          </a:p>
          <a:p>
            <a:pPr>
              <a:buFont typeface="Wingdings" panose="05000000000000000000" pitchFamily="2" charset="2"/>
              <a:buChar char="§"/>
            </a:pPr>
            <a:r>
              <a:rPr lang="en-GB" dirty="0" smtClean="0"/>
              <a:t>The ending date for the Projects journal batch defaults to the Sunday following the date originally entered and Oracle automatically populates this as the Expenditure Item Date (EID) on individual transaction lines. Therefore, if you are entering journals between the month end date and the date on which the module closes for a given month and you wish to post the cost to the period that just ended, you will need to check that the EID is the last date of the month that is due to be closed or earlier.</a:t>
            </a:r>
          </a:p>
          <a:p>
            <a:pPr>
              <a:buFont typeface="Wingdings" panose="05000000000000000000" pitchFamily="2" charset="2"/>
              <a:buChar char="§"/>
            </a:pPr>
            <a:r>
              <a:rPr lang="en-GB" dirty="0" smtClean="0"/>
              <a:t>If uploading a journal using a spreadsheet, make sure the EID on each line is on or earlier than 31st July to ensure the costs hit the July period.</a:t>
            </a:r>
          </a:p>
          <a:p>
            <a:pPr>
              <a:buFont typeface="Wingdings" panose="05000000000000000000" pitchFamily="2" charset="2"/>
              <a:buChar char="§"/>
            </a:pPr>
            <a:r>
              <a:rPr lang="en-GB" dirty="0" smtClean="0"/>
              <a:t>**9997 cost centres should balance to nil</a:t>
            </a:r>
          </a:p>
          <a:p>
            <a:pPr>
              <a:buFont typeface="Wingdings" panose="05000000000000000000" pitchFamily="2" charset="2"/>
              <a:buChar char="§"/>
            </a:pPr>
            <a:r>
              <a:rPr lang="en-GB" dirty="0" smtClean="0"/>
              <a:t>Full accrual for any costs incurred before year end (Form YE05) and adjust for prepayments</a:t>
            </a:r>
            <a:r>
              <a:rPr lang="en-GB" baseline="0" dirty="0" smtClean="0"/>
              <a:t> (Form YE07)</a:t>
            </a:r>
            <a:endParaRPr lang="en-GB" dirty="0" smtClean="0"/>
          </a:p>
          <a:p>
            <a:pPr>
              <a:buFont typeface="Wingdings" panose="05000000000000000000" pitchFamily="2" charset="2"/>
              <a:buChar char="§"/>
            </a:pPr>
            <a:r>
              <a:rPr lang="en-GB" dirty="0" smtClean="0"/>
              <a:t>Pre-award (NX) projects</a:t>
            </a:r>
          </a:p>
          <a:p>
            <a:pPr lvl="1">
              <a:buFont typeface="Arial" panose="020B0604020202020204" pitchFamily="34" charset="0"/>
              <a:buChar char="•"/>
            </a:pPr>
            <a:r>
              <a:rPr lang="en-GB" dirty="0" smtClean="0"/>
              <a:t>Income only recognised at year end</a:t>
            </a:r>
          </a:p>
          <a:p>
            <a:pPr lvl="1">
              <a:buFont typeface="Arial" panose="020B0604020202020204" pitchFamily="34" charset="0"/>
              <a:buChar char="•"/>
            </a:pPr>
            <a:r>
              <a:rPr lang="en-GB" dirty="0" smtClean="0"/>
              <a:t>Complete year end form (YE11) by 9</a:t>
            </a:r>
            <a:r>
              <a:rPr lang="en-GB" baseline="30000" dirty="0" smtClean="0"/>
              <a:t> </a:t>
            </a:r>
            <a:r>
              <a:rPr lang="en-GB" dirty="0" smtClean="0"/>
              <a:t>August</a:t>
            </a:r>
          </a:p>
          <a:p>
            <a:pPr>
              <a:buFont typeface="Wingdings" panose="05000000000000000000" pitchFamily="2" charset="2"/>
              <a:buChar char="§"/>
            </a:pPr>
            <a:r>
              <a:rPr lang="en-GB" dirty="0" smtClean="0"/>
              <a:t>Clear suspense (NZ) projects by 3</a:t>
            </a:r>
            <a:r>
              <a:rPr lang="en-GB" baseline="30000" dirty="0" smtClean="0"/>
              <a:t> </a:t>
            </a:r>
            <a:r>
              <a:rPr lang="en-GB" dirty="0" smtClean="0"/>
              <a:t>August</a:t>
            </a:r>
          </a:p>
          <a:p>
            <a:pPr>
              <a:buFont typeface="Wingdings" panose="05000000000000000000" pitchFamily="2" charset="2"/>
              <a:buChar char="§"/>
            </a:pPr>
            <a:r>
              <a:rPr lang="en-GB" dirty="0" smtClean="0"/>
              <a:t>Applies also to departmental projects</a:t>
            </a:r>
            <a:endParaRPr lang="de-DE" dirty="0" smtClean="0"/>
          </a:p>
          <a:p>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13</a:t>
            </a:fld>
            <a:endParaRPr lang="en-GB"/>
          </a:p>
        </p:txBody>
      </p:sp>
    </p:spTree>
    <p:extLst>
      <p:ext uri="{BB962C8B-B14F-4D97-AF65-F5344CB8AC3E}">
        <p14:creationId xmlns:p14="http://schemas.microsoft.com/office/powerpoint/2010/main" val="652011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this one is not just for year end!</a:t>
            </a:r>
            <a:endParaRPr lang="en-GB" dirty="0"/>
          </a:p>
        </p:txBody>
      </p:sp>
      <p:sp>
        <p:nvSpPr>
          <p:cNvPr id="4" name="Slide Number Placeholder 3"/>
          <p:cNvSpPr>
            <a:spLocks noGrp="1"/>
          </p:cNvSpPr>
          <p:nvPr>
            <p:ph type="sldNum" sz="quarter" idx="10"/>
          </p:nvPr>
        </p:nvSpPr>
        <p:spPr/>
        <p:txBody>
          <a:bodyPr/>
          <a:lstStyle/>
          <a:p>
            <a:fld id="{919736B5-EFE9-4C8F-B82F-BD555AB7EA4A}" type="slidenum">
              <a:rPr lang="en-GB" smtClean="0"/>
              <a:t>15</a:t>
            </a:fld>
            <a:endParaRPr lang="en-GB"/>
          </a:p>
        </p:txBody>
      </p:sp>
    </p:spTree>
    <p:extLst>
      <p:ext uri="{BB962C8B-B14F-4D97-AF65-F5344CB8AC3E}">
        <p14:creationId xmlns:p14="http://schemas.microsoft.com/office/powerpoint/2010/main" val="3071922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919736B5-EFE9-4C8F-B82F-BD555AB7EA4A}" type="slidenum">
              <a:rPr lang="en-GB" smtClean="0"/>
              <a:t>16</a:t>
            </a:fld>
            <a:endParaRPr lang="en-GB"/>
          </a:p>
        </p:txBody>
      </p:sp>
    </p:spTree>
    <p:extLst>
      <p:ext uri="{BB962C8B-B14F-4D97-AF65-F5344CB8AC3E}">
        <p14:creationId xmlns:p14="http://schemas.microsoft.com/office/powerpoint/2010/main" val="1567336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122363"/>
            <a:ext cx="7772400" cy="2387600"/>
          </a:xfrm>
        </p:spPr>
        <p:txBody>
          <a:bodyPr anchor="b"/>
          <a:lstStyle>
            <a:lvl1pPr algn="ctr">
              <a:defRPr sz="4498"/>
            </a:lvl1pPr>
          </a:lstStyle>
          <a:p>
            <a:r>
              <a:rPr lang="en-US" smtClean="0"/>
              <a:t>Click to edit Master title style</a:t>
            </a:r>
            <a:endParaRPr lang="en-US" dirty="0"/>
          </a:p>
        </p:txBody>
      </p:sp>
      <p:sp>
        <p:nvSpPr>
          <p:cNvPr id="3" name="Subtitle 2"/>
          <p:cNvSpPr>
            <a:spLocks noGrp="1"/>
          </p:cNvSpPr>
          <p:nvPr>
            <p:ph type="subTitle" idx="1"/>
          </p:nvPr>
        </p:nvSpPr>
        <p:spPr>
          <a:xfrm>
            <a:off x="1143001" y="3602038"/>
            <a:ext cx="6858000" cy="1655762"/>
          </a:xfrm>
        </p:spPr>
        <p:txBody>
          <a:bodyPr/>
          <a:lstStyle>
            <a:lvl1pPr marL="0" indent="0" algn="ctr">
              <a:buNone/>
              <a:defRPr sz="1799"/>
            </a:lvl1pPr>
            <a:lvl2pPr marL="342746" indent="0" algn="ctr">
              <a:buNone/>
              <a:defRPr sz="1499"/>
            </a:lvl2pPr>
            <a:lvl3pPr marL="685491" indent="0" algn="ctr">
              <a:buNone/>
              <a:defRPr sz="1350"/>
            </a:lvl3pPr>
            <a:lvl4pPr marL="1028238" indent="0" algn="ctr">
              <a:buNone/>
              <a:defRPr sz="1200"/>
            </a:lvl4pPr>
            <a:lvl5pPr marL="1370984" indent="0" algn="ctr">
              <a:buNone/>
              <a:defRPr sz="1200"/>
            </a:lvl5pPr>
            <a:lvl6pPr marL="1713729" indent="0" algn="ctr">
              <a:buNone/>
              <a:defRPr sz="1200"/>
            </a:lvl6pPr>
            <a:lvl7pPr marL="2056475" indent="0" algn="ctr">
              <a:buNone/>
              <a:defRPr sz="1200"/>
            </a:lvl7pPr>
            <a:lvl8pPr marL="2399221" indent="0" algn="ctr">
              <a:buNone/>
              <a:defRPr sz="1200"/>
            </a:lvl8pPr>
            <a:lvl9pPr marL="2741967"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316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9392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6"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8237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0443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498"/>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799">
                <a:solidFill>
                  <a:schemeClr val="tx1"/>
                </a:solidFill>
              </a:defRPr>
            </a:lvl1pPr>
            <a:lvl2pPr marL="342746" indent="0">
              <a:buNone/>
              <a:defRPr sz="1499">
                <a:solidFill>
                  <a:schemeClr val="tx1">
                    <a:tint val="75000"/>
                  </a:schemeClr>
                </a:solidFill>
              </a:defRPr>
            </a:lvl2pPr>
            <a:lvl3pPr marL="685491" indent="0">
              <a:buNone/>
              <a:defRPr sz="1350">
                <a:solidFill>
                  <a:schemeClr val="tx1">
                    <a:tint val="75000"/>
                  </a:schemeClr>
                </a:solidFill>
              </a:defRPr>
            </a:lvl3pPr>
            <a:lvl4pPr marL="1028238" indent="0">
              <a:buNone/>
              <a:defRPr sz="1200">
                <a:solidFill>
                  <a:schemeClr val="tx1">
                    <a:tint val="75000"/>
                  </a:schemeClr>
                </a:solidFill>
              </a:defRPr>
            </a:lvl4pPr>
            <a:lvl5pPr marL="1370984" indent="0">
              <a:buNone/>
              <a:defRPr sz="1200">
                <a:solidFill>
                  <a:schemeClr val="tx1">
                    <a:tint val="75000"/>
                  </a:schemeClr>
                </a:solidFill>
              </a:defRPr>
            </a:lvl5pPr>
            <a:lvl6pPr marL="1713729" indent="0">
              <a:buNone/>
              <a:defRPr sz="1200">
                <a:solidFill>
                  <a:schemeClr val="tx1">
                    <a:tint val="75000"/>
                  </a:schemeClr>
                </a:solidFill>
              </a:defRPr>
            </a:lvl6pPr>
            <a:lvl7pPr marL="2056475" indent="0">
              <a:buNone/>
              <a:defRPr sz="1200">
                <a:solidFill>
                  <a:schemeClr val="tx1">
                    <a:tint val="75000"/>
                  </a:schemeClr>
                </a:solidFill>
              </a:defRPr>
            </a:lvl7pPr>
            <a:lvl8pPr marL="2399221" indent="0">
              <a:buNone/>
              <a:defRPr sz="1200">
                <a:solidFill>
                  <a:schemeClr val="tx1">
                    <a:tint val="75000"/>
                  </a:schemeClr>
                </a:solidFill>
              </a:defRPr>
            </a:lvl8pPr>
            <a:lvl9pPr marL="2741967"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195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5618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3" y="1681163"/>
            <a:ext cx="3868340" cy="823912"/>
          </a:xfrm>
        </p:spPr>
        <p:txBody>
          <a:bodyPr anchor="b"/>
          <a:lstStyle>
            <a:lvl1pPr marL="0" indent="0">
              <a:buNone/>
              <a:defRPr sz="1799" b="1"/>
            </a:lvl1pPr>
            <a:lvl2pPr marL="342746" indent="0">
              <a:buNone/>
              <a:defRPr sz="1499" b="1"/>
            </a:lvl2pPr>
            <a:lvl3pPr marL="685491" indent="0">
              <a:buNone/>
              <a:defRPr sz="1350" b="1"/>
            </a:lvl3pPr>
            <a:lvl4pPr marL="1028238" indent="0">
              <a:buNone/>
              <a:defRPr sz="1200" b="1"/>
            </a:lvl4pPr>
            <a:lvl5pPr marL="1370984" indent="0">
              <a:buNone/>
              <a:defRPr sz="1200" b="1"/>
            </a:lvl5pPr>
            <a:lvl6pPr marL="1713729" indent="0">
              <a:buNone/>
              <a:defRPr sz="1200" b="1"/>
            </a:lvl6pPr>
            <a:lvl7pPr marL="2056475" indent="0">
              <a:buNone/>
              <a:defRPr sz="1200" b="1"/>
            </a:lvl7pPr>
            <a:lvl8pPr marL="2399221" indent="0">
              <a:buNone/>
              <a:defRPr sz="1200" b="1"/>
            </a:lvl8pPr>
            <a:lvl9pPr marL="2741967"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3"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799" b="1"/>
            </a:lvl1pPr>
            <a:lvl2pPr marL="342746" indent="0">
              <a:buNone/>
              <a:defRPr sz="1499" b="1"/>
            </a:lvl2pPr>
            <a:lvl3pPr marL="685491" indent="0">
              <a:buNone/>
              <a:defRPr sz="1350" b="1"/>
            </a:lvl3pPr>
            <a:lvl4pPr marL="1028238" indent="0">
              <a:buNone/>
              <a:defRPr sz="1200" b="1"/>
            </a:lvl4pPr>
            <a:lvl5pPr marL="1370984" indent="0">
              <a:buNone/>
              <a:defRPr sz="1200" b="1"/>
            </a:lvl5pPr>
            <a:lvl6pPr marL="1713729" indent="0">
              <a:buNone/>
              <a:defRPr sz="1200" b="1"/>
            </a:lvl6pPr>
            <a:lvl7pPr marL="2056475" indent="0">
              <a:buNone/>
              <a:defRPr sz="1200" b="1"/>
            </a:lvl7pPr>
            <a:lvl8pPr marL="2399221" indent="0">
              <a:buNone/>
              <a:defRPr sz="1200" b="1"/>
            </a:lvl8pPr>
            <a:lvl9pPr marL="2741967"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0447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6412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105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399"/>
            </a:lvl1pPr>
          </a:lstStyle>
          <a:p>
            <a:r>
              <a:rPr lang="en-US" smtClean="0"/>
              <a:t>Click to edit Master title style</a:t>
            </a:r>
            <a:endParaRPr lang="en-US" dirty="0"/>
          </a:p>
        </p:txBody>
      </p:sp>
      <p:sp>
        <p:nvSpPr>
          <p:cNvPr id="3" name="Content Placeholder 2"/>
          <p:cNvSpPr>
            <a:spLocks noGrp="1"/>
          </p:cNvSpPr>
          <p:nvPr>
            <p:ph idx="1"/>
          </p:nvPr>
        </p:nvSpPr>
        <p:spPr>
          <a:xfrm>
            <a:off x="3887391" y="987429"/>
            <a:ext cx="4629150" cy="4873625"/>
          </a:xfrm>
        </p:spPr>
        <p:txBody>
          <a:bodyPr/>
          <a:lstStyle>
            <a:lvl1pPr>
              <a:defRPr sz="2399"/>
            </a:lvl1pPr>
            <a:lvl2pPr>
              <a:defRPr sz="2099"/>
            </a:lvl2pPr>
            <a:lvl3pPr>
              <a:defRPr sz="1799"/>
            </a:lvl3pPr>
            <a:lvl4pPr>
              <a:defRPr sz="1499"/>
            </a:lvl4pPr>
            <a:lvl5pPr>
              <a:defRPr sz="1499"/>
            </a:lvl5pPr>
            <a:lvl6pPr>
              <a:defRPr sz="1499"/>
            </a:lvl6pPr>
            <a:lvl7pPr>
              <a:defRPr sz="1499"/>
            </a:lvl7pPr>
            <a:lvl8pPr>
              <a:defRPr sz="1499"/>
            </a:lvl8pPr>
            <a:lvl9pPr>
              <a:defRPr sz="14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746" indent="0">
              <a:buNone/>
              <a:defRPr sz="1049"/>
            </a:lvl2pPr>
            <a:lvl3pPr marL="685491" indent="0">
              <a:buNone/>
              <a:defRPr sz="899"/>
            </a:lvl3pPr>
            <a:lvl4pPr marL="1028238" indent="0">
              <a:buNone/>
              <a:defRPr sz="750"/>
            </a:lvl4pPr>
            <a:lvl5pPr marL="1370984" indent="0">
              <a:buNone/>
              <a:defRPr sz="750"/>
            </a:lvl5pPr>
            <a:lvl6pPr marL="1713729" indent="0">
              <a:buNone/>
              <a:defRPr sz="750"/>
            </a:lvl6pPr>
            <a:lvl7pPr marL="2056475" indent="0">
              <a:buNone/>
              <a:defRPr sz="750"/>
            </a:lvl7pPr>
            <a:lvl8pPr marL="2399221" indent="0">
              <a:buNone/>
              <a:defRPr sz="750"/>
            </a:lvl8pPr>
            <a:lvl9pPr marL="2741967"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9965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3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9"/>
            <a:ext cx="4629150" cy="4873625"/>
          </a:xfrm>
        </p:spPr>
        <p:txBody>
          <a:bodyPr anchor="t"/>
          <a:lstStyle>
            <a:lvl1pPr marL="0" indent="0">
              <a:buNone/>
              <a:defRPr sz="2399"/>
            </a:lvl1pPr>
            <a:lvl2pPr marL="342746" indent="0">
              <a:buNone/>
              <a:defRPr sz="2099"/>
            </a:lvl2pPr>
            <a:lvl3pPr marL="685491" indent="0">
              <a:buNone/>
              <a:defRPr sz="1799"/>
            </a:lvl3pPr>
            <a:lvl4pPr marL="1028238" indent="0">
              <a:buNone/>
              <a:defRPr sz="1499"/>
            </a:lvl4pPr>
            <a:lvl5pPr marL="1370984" indent="0">
              <a:buNone/>
              <a:defRPr sz="1499"/>
            </a:lvl5pPr>
            <a:lvl6pPr marL="1713729" indent="0">
              <a:buNone/>
              <a:defRPr sz="1499"/>
            </a:lvl6pPr>
            <a:lvl7pPr marL="2056475" indent="0">
              <a:buNone/>
              <a:defRPr sz="1499"/>
            </a:lvl7pPr>
            <a:lvl8pPr marL="2399221" indent="0">
              <a:buNone/>
              <a:defRPr sz="1499"/>
            </a:lvl8pPr>
            <a:lvl9pPr marL="2741967" indent="0">
              <a:buNone/>
              <a:defRPr sz="1499"/>
            </a:lvl9pPr>
          </a:lstStyle>
          <a:p>
            <a:r>
              <a:rPr lang="en-US" smtClean="0"/>
              <a:t>Click icon to add picture</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746" indent="0">
              <a:buNone/>
              <a:defRPr sz="1049"/>
            </a:lvl2pPr>
            <a:lvl3pPr marL="685491" indent="0">
              <a:buNone/>
              <a:defRPr sz="899"/>
            </a:lvl3pPr>
            <a:lvl4pPr marL="1028238" indent="0">
              <a:buNone/>
              <a:defRPr sz="750"/>
            </a:lvl4pPr>
            <a:lvl5pPr marL="1370984" indent="0">
              <a:buNone/>
              <a:defRPr sz="750"/>
            </a:lvl5pPr>
            <a:lvl6pPr marL="1713729" indent="0">
              <a:buNone/>
              <a:defRPr sz="750"/>
            </a:lvl6pPr>
            <a:lvl7pPr marL="2056475" indent="0">
              <a:buNone/>
              <a:defRPr sz="750"/>
            </a:lvl7pPr>
            <a:lvl8pPr marL="2399221" indent="0">
              <a:buNone/>
              <a:defRPr sz="750"/>
            </a:lvl8pPr>
            <a:lvl9pPr marL="2741967"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70442-7471-4CA0-91F5-C91D880013CC}" type="datetimeFigureOut">
              <a:rPr lang="en-GB" smtClean="0">
                <a:solidFill>
                  <a:prstClr val="black">
                    <a:tint val="75000"/>
                  </a:prstClr>
                </a:solidFill>
              </a:rPr>
              <a:pPr/>
              <a:t>27/06/2019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5EDDD05-C01D-47D5-A086-6C9AAD3356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0962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899">
                <a:solidFill>
                  <a:schemeClr val="tx1">
                    <a:tint val="75000"/>
                  </a:schemeClr>
                </a:solidFill>
              </a:defRPr>
            </a:lvl1pPr>
          </a:lstStyle>
          <a:p>
            <a:pPr defTabSz="685491"/>
            <a:fld id="{CD270442-7471-4CA0-91F5-C91D880013CC}" type="datetimeFigureOut">
              <a:rPr lang="en-GB" smtClean="0">
                <a:solidFill>
                  <a:prstClr val="black">
                    <a:tint val="75000"/>
                  </a:prstClr>
                </a:solidFill>
              </a:rPr>
              <a:pPr defTabSz="685491"/>
              <a:t>27/06/2019</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2"/>
            <a:ext cx="3086101" cy="365125"/>
          </a:xfrm>
          <a:prstGeom prst="rect">
            <a:avLst/>
          </a:prstGeom>
        </p:spPr>
        <p:txBody>
          <a:bodyPr vert="horz" lIns="91440" tIns="45720" rIns="91440" bIns="45720" rtlCol="0" anchor="ctr"/>
          <a:lstStyle>
            <a:lvl1pPr algn="ctr">
              <a:defRPr sz="899">
                <a:solidFill>
                  <a:schemeClr val="tx1">
                    <a:tint val="75000"/>
                  </a:schemeClr>
                </a:solidFill>
              </a:defRPr>
            </a:lvl1pPr>
          </a:lstStyle>
          <a:p>
            <a:pPr defTabSz="685491"/>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899">
                <a:solidFill>
                  <a:schemeClr val="tx1">
                    <a:tint val="75000"/>
                  </a:schemeClr>
                </a:solidFill>
              </a:defRPr>
            </a:lvl1pPr>
          </a:lstStyle>
          <a:p>
            <a:pPr defTabSz="685491"/>
            <a:fld id="{55EDDD05-C01D-47D5-A086-6C9AAD3356DB}" type="slidenum">
              <a:rPr lang="en-GB" smtClean="0">
                <a:solidFill>
                  <a:prstClr val="black">
                    <a:tint val="75000"/>
                  </a:prstClr>
                </a:solidFill>
              </a:rPr>
              <a:pPr defTabSz="685491"/>
              <a:t>‹#›</a:t>
            </a:fld>
            <a:endParaRPr lang="en-GB">
              <a:solidFill>
                <a:prstClr val="black">
                  <a:tint val="75000"/>
                </a:prstClr>
              </a:solidFill>
            </a:endParaRPr>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59155" y="481693"/>
            <a:ext cx="3384847" cy="4857750"/>
          </a:xfrm>
          <a:prstGeom prst="rect">
            <a:avLst/>
          </a:prstGeom>
        </p:spPr>
      </p:pic>
      <p:pic>
        <p:nvPicPr>
          <p:cNvPr id="11" name="Picture 10"/>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640715" y="5939373"/>
            <a:ext cx="2188961" cy="745055"/>
          </a:xfrm>
          <a:prstGeom prst="rect">
            <a:avLst/>
          </a:prstGeom>
        </p:spPr>
      </p:pic>
      <p:sp>
        <p:nvSpPr>
          <p:cNvPr id="9" name="Rectangle 8"/>
          <p:cNvSpPr/>
          <p:nvPr userDrawn="1"/>
        </p:nvSpPr>
        <p:spPr>
          <a:xfrm>
            <a:off x="5657850" y="481693"/>
            <a:ext cx="3486150" cy="5031808"/>
          </a:xfrm>
          <a:prstGeom prst="rect">
            <a:avLst/>
          </a:prstGeom>
          <a:solidFill>
            <a:srgbClr val="FFFFFF">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1" tIns="34275" rIns="68551" bIns="34275" numCol="1" spcCol="0" rtlCol="0" fromWordArt="0" anchor="ctr" anchorCtr="0" forceAA="0" compatLnSpc="1">
            <a:prstTxWarp prst="textNoShape">
              <a:avLst/>
            </a:prstTxWarp>
            <a:noAutofit/>
          </a:bodyPr>
          <a:lstStyle/>
          <a:p>
            <a:pPr algn="ctr" defTabSz="685491"/>
            <a:endParaRPr lang="en-GB" sz="1350">
              <a:solidFill>
                <a:prstClr val="white"/>
              </a:solidFill>
            </a:endParaRPr>
          </a:p>
        </p:txBody>
      </p:sp>
    </p:spTree>
    <p:extLst>
      <p:ext uri="{BB962C8B-B14F-4D97-AF65-F5344CB8AC3E}">
        <p14:creationId xmlns:p14="http://schemas.microsoft.com/office/powerpoint/2010/main" val="12601016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491" rtl="0" eaLnBrk="1" latinLnBrk="0" hangingPunct="1">
        <a:lnSpc>
          <a:spcPct val="90000"/>
        </a:lnSpc>
        <a:spcBef>
          <a:spcPct val="0"/>
        </a:spcBef>
        <a:buNone/>
        <a:defRPr sz="3298" kern="1200">
          <a:solidFill>
            <a:schemeClr val="tx1"/>
          </a:solidFill>
          <a:latin typeface="+mj-lt"/>
          <a:ea typeface="+mj-ea"/>
          <a:cs typeface="+mj-cs"/>
        </a:defRPr>
      </a:lvl1pPr>
    </p:titleStyle>
    <p:bodyStyle>
      <a:lvl1pPr marL="171373" indent="-171373" algn="l" defTabSz="685491" rtl="0" eaLnBrk="1" latinLnBrk="0" hangingPunct="1">
        <a:lnSpc>
          <a:spcPct val="90000"/>
        </a:lnSpc>
        <a:spcBef>
          <a:spcPts val="750"/>
        </a:spcBef>
        <a:buFont typeface="Arial" panose="020B0604020202020204" pitchFamily="34" charset="0"/>
        <a:buChar char="•"/>
        <a:defRPr sz="2099" kern="1200">
          <a:solidFill>
            <a:schemeClr val="tx1"/>
          </a:solidFill>
          <a:latin typeface="+mn-lt"/>
          <a:ea typeface="+mn-ea"/>
          <a:cs typeface="+mn-cs"/>
        </a:defRPr>
      </a:lvl1pPr>
      <a:lvl2pPr marL="514118" indent="-171373" algn="l" defTabSz="685491" rtl="0" eaLnBrk="1" latinLnBrk="0" hangingPunct="1">
        <a:lnSpc>
          <a:spcPct val="90000"/>
        </a:lnSpc>
        <a:spcBef>
          <a:spcPts val="374"/>
        </a:spcBef>
        <a:buFont typeface="Arial" panose="020B0604020202020204" pitchFamily="34" charset="0"/>
        <a:buChar char="•"/>
        <a:defRPr sz="1799" kern="1200">
          <a:solidFill>
            <a:schemeClr val="tx1"/>
          </a:solidFill>
          <a:latin typeface="+mn-lt"/>
          <a:ea typeface="+mn-ea"/>
          <a:cs typeface="+mn-cs"/>
        </a:defRPr>
      </a:lvl2pPr>
      <a:lvl3pPr marL="856865" indent="-171373" algn="l" defTabSz="685491" rtl="0" eaLnBrk="1" latinLnBrk="0" hangingPunct="1">
        <a:lnSpc>
          <a:spcPct val="90000"/>
        </a:lnSpc>
        <a:spcBef>
          <a:spcPts val="374"/>
        </a:spcBef>
        <a:buFont typeface="Arial" panose="020B0604020202020204" pitchFamily="34" charset="0"/>
        <a:buChar char="•"/>
        <a:defRPr sz="1499" kern="1200">
          <a:solidFill>
            <a:schemeClr val="tx1"/>
          </a:solidFill>
          <a:latin typeface="+mn-lt"/>
          <a:ea typeface="+mn-ea"/>
          <a:cs typeface="+mn-cs"/>
        </a:defRPr>
      </a:lvl3pPr>
      <a:lvl4pPr marL="1199611"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4pPr>
      <a:lvl5pPr marL="1542356"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5pPr>
      <a:lvl6pPr marL="1885102"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6pPr>
      <a:lvl7pPr marL="2227848"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7pPr>
      <a:lvl8pPr marL="2570594"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8pPr>
      <a:lvl9pPr marL="2913340"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491" rtl="0" eaLnBrk="1" latinLnBrk="0" hangingPunct="1">
        <a:defRPr sz="1350" kern="1200">
          <a:solidFill>
            <a:schemeClr val="tx1"/>
          </a:solidFill>
          <a:latin typeface="+mn-lt"/>
          <a:ea typeface="+mn-ea"/>
          <a:cs typeface="+mn-cs"/>
        </a:defRPr>
      </a:lvl1pPr>
      <a:lvl2pPr marL="342746" algn="l" defTabSz="685491" rtl="0" eaLnBrk="1" latinLnBrk="0" hangingPunct="1">
        <a:defRPr sz="1350" kern="1200">
          <a:solidFill>
            <a:schemeClr val="tx1"/>
          </a:solidFill>
          <a:latin typeface="+mn-lt"/>
          <a:ea typeface="+mn-ea"/>
          <a:cs typeface="+mn-cs"/>
        </a:defRPr>
      </a:lvl2pPr>
      <a:lvl3pPr marL="685491" algn="l" defTabSz="685491" rtl="0" eaLnBrk="1" latinLnBrk="0" hangingPunct="1">
        <a:defRPr sz="1350" kern="1200">
          <a:solidFill>
            <a:schemeClr val="tx1"/>
          </a:solidFill>
          <a:latin typeface="+mn-lt"/>
          <a:ea typeface="+mn-ea"/>
          <a:cs typeface="+mn-cs"/>
        </a:defRPr>
      </a:lvl3pPr>
      <a:lvl4pPr marL="1028238" algn="l" defTabSz="685491" rtl="0" eaLnBrk="1" latinLnBrk="0" hangingPunct="1">
        <a:defRPr sz="1350" kern="1200">
          <a:solidFill>
            <a:schemeClr val="tx1"/>
          </a:solidFill>
          <a:latin typeface="+mn-lt"/>
          <a:ea typeface="+mn-ea"/>
          <a:cs typeface="+mn-cs"/>
        </a:defRPr>
      </a:lvl4pPr>
      <a:lvl5pPr marL="1370984" algn="l" defTabSz="685491" rtl="0" eaLnBrk="1" latinLnBrk="0" hangingPunct="1">
        <a:defRPr sz="1350" kern="1200">
          <a:solidFill>
            <a:schemeClr val="tx1"/>
          </a:solidFill>
          <a:latin typeface="+mn-lt"/>
          <a:ea typeface="+mn-ea"/>
          <a:cs typeface="+mn-cs"/>
        </a:defRPr>
      </a:lvl5pPr>
      <a:lvl6pPr marL="1713729" algn="l" defTabSz="685491" rtl="0" eaLnBrk="1" latinLnBrk="0" hangingPunct="1">
        <a:defRPr sz="1350" kern="1200">
          <a:solidFill>
            <a:schemeClr val="tx1"/>
          </a:solidFill>
          <a:latin typeface="+mn-lt"/>
          <a:ea typeface="+mn-ea"/>
          <a:cs typeface="+mn-cs"/>
        </a:defRPr>
      </a:lvl6pPr>
      <a:lvl7pPr marL="2056475" algn="l" defTabSz="685491" rtl="0" eaLnBrk="1" latinLnBrk="0" hangingPunct="1">
        <a:defRPr sz="1350" kern="1200">
          <a:solidFill>
            <a:schemeClr val="tx1"/>
          </a:solidFill>
          <a:latin typeface="+mn-lt"/>
          <a:ea typeface="+mn-ea"/>
          <a:cs typeface="+mn-cs"/>
        </a:defRPr>
      </a:lvl7pPr>
      <a:lvl8pPr marL="2399221" algn="l" defTabSz="685491" rtl="0" eaLnBrk="1" latinLnBrk="0" hangingPunct="1">
        <a:defRPr sz="1350" kern="1200">
          <a:solidFill>
            <a:schemeClr val="tx1"/>
          </a:solidFill>
          <a:latin typeface="+mn-lt"/>
          <a:ea typeface="+mn-ea"/>
          <a:cs typeface="+mn-cs"/>
        </a:defRPr>
      </a:lvl8pPr>
      <a:lvl9pPr marL="2741967" algn="l" defTabSz="6854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1.admin.ox.ac.uk/finance/support/forms_tools/useful_doc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F270-7084-4FD4-8D83-91E9501DEE77}"/>
              </a:ext>
            </a:extLst>
          </p:cNvPr>
          <p:cNvSpPr>
            <a:spLocks noGrp="1"/>
          </p:cNvSpPr>
          <p:nvPr>
            <p:ph type="ctrTitle"/>
          </p:nvPr>
        </p:nvSpPr>
        <p:spPr/>
        <p:txBody>
          <a:bodyPr>
            <a:normAutofit/>
          </a:bodyPr>
          <a:lstStyle/>
          <a:p>
            <a:r>
              <a:rPr lang="en-GB" sz="4800" dirty="0"/>
              <a:t>Year End </a:t>
            </a:r>
            <a:r>
              <a:rPr lang="en-GB" sz="4800" dirty="0" smtClean="0"/>
              <a:t>Briefing</a:t>
            </a:r>
            <a:br>
              <a:rPr lang="en-GB" sz="4800" dirty="0" smtClean="0"/>
            </a:br>
            <a:r>
              <a:rPr lang="en-GB" sz="4800" dirty="0" smtClean="0"/>
              <a:t>2018/19</a:t>
            </a:r>
            <a:endParaRPr lang="en-GB" sz="4800" dirty="0"/>
          </a:p>
        </p:txBody>
      </p:sp>
      <p:sp>
        <p:nvSpPr>
          <p:cNvPr id="3" name="Subtitle 2">
            <a:extLst>
              <a:ext uri="{FF2B5EF4-FFF2-40B4-BE49-F238E27FC236}">
                <a16:creationId xmlns:a16="http://schemas.microsoft.com/office/drawing/2014/main" id="{0C3C110B-45D2-4410-AF4B-CC4FB16FB38F}"/>
              </a:ext>
            </a:extLst>
          </p:cNvPr>
          <p:cNvSpPr>
            <a:spLocks noGrp="1"/>
          </p:cNvSpPr>
          <p:nvPr>
            <p:ph type="subTitle" idx="1"/>
          </p:nvPr>
        </p:nvSpPr>
        <p:spPr/>
        <p:txBody>
          <a:bodyPr/>
          <a:lstStyle/>
          <a:p>
            <a:r>
              <a:rPr lang="en-GB" dirty="0" smtClean="0"/>
              <a:t>June 2019</a:t>
            </a:r>
            <a:endParaRPr lang="en-GB" dirty="0"/>
          </a:p>
        </p:txBody>
      </p:sp>
      <p:pic>
        <p:nvPicPr>
          <p:cNvPr id="5" name="Picture 4"/>
          <p:cNvPicPr>
            <a:picLocks noChangeAspect="1"/>
          </p:cNvPicPr>
          <p:nvPr/>
        </p:nvPicPr>
        <p:blipFill>
          <a:blip r:embed="rId2"/>
          <a:stretch>
            <a:fillRect/>
          </a:stretch>
        </p:blipFill>
        <p:spPr>
          <a:xfrm>
            <a:off x="685801" y="6011681"/>
            <a:ext cx="2359356" cy="719390"/>
          </a:xfrm>
          <a:prstGeom prst="rect">
            <a:avLst/>
          </a:prstGeom>
        </p:spPr>
      </p:pic>
    </p:spTree>
    <p:extLst>
      <p:ext uri="{BB962C8B-B14F-4D97-AF65-F5344CB8AC3E}">
        <p14:creationId xmlns:p14="http://schemas.microsoft.com/office/powerpoint/2010/main" val="2680454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External Trade – issues to be aware of</a:t>
            </a:r>
          </a:p>
        </p:txBody>
      </p:sp>
      <p:sp>
        <p:nvSpPr>
          <p:cNvPr id="3" name="Content Placeholder 2"/>
          <p:cNvSpPr>
            <a:spLocks noGrp="1"/>
          </p:cNvSpPr>
          <p:nvPr>
            <p:ph idx="1"/>
          </p:nvPr>
        </p:nvSpPr>
        <p:spPr/>
        <p:txBody>
          <a:bodyPr/>
          <a:lstStyle/>
          <a:p>
            <a:r>
              <a:rPr lang="en-GB" sz="2400" dirty="0"/>
              <a:t>Activity 25 income to be reviewed</a:t>
            </a:r>
          </a:p>
          <a:p>
            <a:r>
              <a:rPr lang="en-GB" sz="2400" dirty="0"/>
              <a:t>Allocate direct and indirect </a:t>
            </a:r>
            <a:r>
              <a:rPr lang="en-GB" sz="2400" dirty="0" smtClean="0"/>
              <a:t>costs </a:t>
            </a:r>
            <a:endParaRPr lang="en-GB" sz="2400" dirty="0"/>
          </a:p>
          <a:p>
            <a:r>
              <a:rPr lang="en-GB" sz="2400" dirty="0">
                <a:solidFill>
                  <a:schemeClr val="accent2"/>
                </a:solidFill>
              </a:rPr>
              <a:t>Direct Costs </a:t>
            </a:r>
            <a:r>
              <a:rPr lang="en-GB" sz="2400" dirty="0"/>
              <a:t>are costs directly related to the external trade activity e.g. goods to be sold on</a:t>
            </a:r>
          </a:p>
          <a:p>
            <a:r>
              <a:rPr lang="en-GB" sz="2400" dirty="0" smtClean="0">
                <a:solidFill>
                  <a:schemeClr val="accent2"/>
                </a:solidFill>
              </a:rPr>
              <a:t>Indirect costs </a:t>
            </a:r>
            <a:r>
              <a:rPr lang="en-GB" sz="2400" dirty="0" smtClean="0"/>
              <a:t>relate to many different activities. Examples are building costs, cleaning, security, staff costs, office supplies</a:t>
            </a:r>
          </a:p>
          <a:p>
            <a:r>
              <a:rPr lang="en-GB" sz="2400" dirty="0" smtClean="0"/>
              <a:t>Detailed </a:t>
            </a:r>
            <a:r>
              <a:rPr lang="en-GB" sz="2400" dirty="0"/>
              <a:t>guidance is available in year end guidance – or ask for help if </a:t>
            </a:r>
            <a:r>
              <a:rPr lang="en-GB" sz="2400" dirty="0" smtClean="0"/>
              <a:t>unsure</a:t>
            </a:r>
            <a:endParaRPr lang="en-GB" sz="2400" dirty="0"/>
          </a:p>
        </p:txBody>
      </p:sp>
      <p:sp>
        <p:nvSpPr>
          <p:cNvPr id="4" name="TextBox 3"/>
          <p:cNvSpPr txBox="1"/>
          <p:nvPr/>
        </p:nvSpPr>
        <p:spPr>
          <a:xfrm>
            <a:off x="4762124" y="2933322"/>
            <a:ext cx="1195057" cy="584775"/>
          </a:xfrm>
          <a:prstGeom prst="rect">
            <a:avLst/>
          </a:prstGeom>
          <a:noFill/>
        </p:spPr>
        <p:txBody>
          <a:bodyPr wrap="square" rtlCol="0">
            <a:spAutoFit/>
          </a:bodyPr>
          <a:lstStyle/>
          <a:p>
            <a:r>
              <a:rPr lang="en-GB" sz="3200" dirty="0" smtClean="0">
                <a:solidFill>
                  <a:schemeClr val="accent2"/>
                </a:solidFill>
              </a:rPr>
              <a:t>100%</a:t>
            </a:r>
            <a:endParaRPr lang="en-GB" sz="3200" dirty="0">
              <a:solidFill>
                <a:schemeClr val="accent2"/>
              </a:solidFill>
            </a:endParaRPr>
          </a:p>
        </p:txBody>
      </p:sp>
      <p:sp>
        <p:nvSpPr>
          <p:cNvPr id="5" name="TextBox 4"/>
          <p:cNvSpPr txBox="1"/>
          <p:nvPr/>
        </p:nvSpPr>
        <p:spPr>
          <a:xfrm>
            <a:off x="1990255" y="4001294"/>
            <a:ext cx="2853350" cy="584775"/>
          </a:xfrm>
          <a:prstGeom prst="rect">
            <a:avLst/>
          </a:prstGeom>
          <a:noFill/>
        </p:spPr>
        <p:txBody>
          <a:bodyPr wrap="square" rtlCol="0">
            <a:spAutoFit/>
          </a:bodyPr>
          <a:lstStyle/>
          <a:p>
            <a:r>
              <a:rPr lang="en-GB" sz="3200" dirty="0" smtClean="0">
                <a:solidFill>
                  <a:schemeClr val="accent2"/>
                </a:solidFill>
              </a:rPr>
              <a:t>Apportionment</a:t>
            </a:r>
            <a:endParaRPr lang="en-GB" sz="3200" dirty="0">
              <a:solidFill>
                <a:schemeClr val="accent2"/>
              </a:solidFill>
            </a:endParaRPr>
          </a:p>
        </p:txBody>
      </p:sp>
    </p:spTree>
    <p:extLst>
      <p:ext uri="{BB962C8B-B14F-4D97-AF65-F5344CB8AC3E}">
        <p14:creationId xmlns:p14="http://schemas.microsoft.com/office/powerpoint/2010/main" val="3792754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Apportionment – a department’s choice</a:t>
            </a:r>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a:p>
          <a:p>
            <a:endParaRPr lang="en-GB" dirty="0" smtClean="0"/>
          </a:p>
          <a:p>
            <a:r>
              <a:rPr lang="en-GB" dirty="0" smtClean="0"/>
              <a:t>Only </a:t>
            </a:r>
            <a:r>
              <a:rPr lang="en-GB" dirty="0"/>
              <a:t>relevant costs which have been incurred by the department should be apportioned. </a:t>
            </a:r>
          </a:p>
          <a:p>
            <a:r>
              <a:rPr lang="en-GB" dirty="0"/>
              <a:t>A record must be kept showing how the apportionment was calculated. </a:t>
            </a:r>
          </a:p>
          <a:p>
            <a:endParaRPr lang="en-GB" dirty="0"/>
          </a:p>
        </p:txBody>
      </p:sp>
      <p:graphicFrame>
        <p:nvGraphicFramePr>
          <p:cNvPr id="4" name="Table 3"/>
          <p:cNvGraphicFramePr>
            <a:graphicFrameLocks noGrp="1"/>
          </p:cNvGraphicFramePr>
          <p:nvPr>
            <p:extLst/>
          </p:nvPr>
        </p:nvGraphicFramePr>
        <p:xfrm>
          <a:off x="628651" y="1618263"/>
          <a:ext cx="6096000" cy="2118360"/>
        </p:xfrm>
        <a:graphic>
          <a:graphicData uri="http://schemas.openxmlformats.org/drawingml/2006/table">
            <a:tbl>
              <a:tblPr firstRow="1" bandRow="1">
                <a:tableStyleId>{5C22544A-7EE6-4342-B048-85BDC9FD1C3A}</a:tableStyleId>
              </a:tblPr>
              <a:tblGrid>
                <a:gridCol w="1589448">
                  <a:extLst>
                    <a:ext uri="{9D8B030D-6E8A-4147-A177-3AD203B41FA5}">
                      <a16:colId xmlns:a16="http://schemas.microsoft.com/office/drawing/2014/main" val="2494052788"/>
                    </a:ext>
                  </a:extLst>
                </a:gridCol>
                <a:gridCol w="4506552">
                  <a:extLst>
                    <a:ext uri="{9D8B030D-6E8A-4147-A177-3AD203B41FA5}">
                      <a16:colId xmlns:a16="http://schemas.microsoft.com/office/drawing/2014/main" val="2411366921"/>
                    </a:ext>
                  </a:extLst>
                </a:gridCol>
              </a:tblGrid>
              <a:tr h="370840">
                <a:tc>
                  <a:txBody>
                    <a:bodyPr/>
                    <a:lstStyle/>
                    <a:p>
                      <a:r>
                        <a:rPr lang="en-GB" dirty="0" smtClean="0"/>
                        <a:t>Method</a:t>
                      </a:r>
                      <a:endParaRPr lang="en-GB" dirty="0"/>
                    </a:p>
                  </a:txBody>
                  <a:tcPr/>
                </a:tc>
                <a:tc>
                  <a:txBody>
                    <a:bodyPr/>
                    <a:lstStyle/>
                    <a:p>
                      <a:r>
                        <a:rPr lang="en-GB" dirty="0" smtClean="0"/>
                        <a:t>Description</a:t>
                      </a:r>
                      <a:endParaRPr lang="en-GB" dirty="0"/>
                    </a:p>
                  </a:txBody>
                  <a:tcPr/>
                </a:tc>
                <a:extLst>
                  <a:ext uri="{0D108BD9-81ED-4DB2-BD59-A6C34878D82A}">
                    <a16:rowId xmlns:a16="http://schemas.microsoft.com/office/drawing/2014/main" val="2261529562"/>
                  </a:ext>
                </a:extLst>
              </a:tr>
              <a:tr h="370840">
                <a:tc>
                  <a:txBody>
                    <a:bodyPr/>
                    <a:lstStyle/>
                    <a:p>
                      <a:r>
                        <a:rPr lang="en-GB" dirty="0" smtClean="0"/>
                        <a:t>Income Based</a:t>
                      </a:r>
                    </a:p>
                  </a:txBody>
                  <a:tcPr/>
                </a:tc>
                <a:tc>
                  <a:txBody>
                    <a:bodyPr/>
                    <a:lstStyle/>
                    <a:p>
                      <a:r>
                        <a:rPr lang="en-GB" dirty="0" smtClean="0"/>
                        <a:t>Ratio of trading income against total sales income</a:t>
                      </a:r>
                    </a:p>
                  </a:txBody>
                  <a:tcPr/>
                </a:tc>
                <a:extLst>
                  <a:ext uri="{0D108BD9-81ED-4DB2-BD59-A6C34878D82A}">
                    <a16:rowId xmlns:a16="http://schemas.microsoft.com/office/drawing/2014/main" val="526514257"/>
                  </a:ext>
                </a:extLst>
              </a:tr>
              <a:tr h="370840">
                <a:tc>
                  <a:txBody>
                    <a:bodyPr/>
                    <a:lstStyle/>
                    <a:p>
                      <a:r>
                        <a:rPr lang="en-GB" dirty="0" smtClean="0"/>
                        <a:t>Equipment based </a:t>
                      </a:r>
                    </a:p>
                  </a:txBody>
                  <a:tcPr/>
                </a:tc>
                <a:tc>
                  <a:txBody>
                    <a:bodyPr/>
                    <a:lstStyle/>
                    <a:p>
                      <a:r>
                        <a:rPr lang="en-GB" dirty="0" smtClean="0"/>
                        <a:t>Ratio of equipment usage for Trading purposes against total equipment usage</a:t>
                      </a:r>
                    </a:p>
                  </a:txBody>
                  <a:tcPr/>
                </a:tc>
                <a:extLst>
                  <a:ext uri="{0D108BD9-81ED-4DB2-BD59-A6C34878D82A}">
                    <a16:rowId xmlns:a16="http://schemas.microsoft.com/office/drawing/2014/main" val="1907314030"/>
                  </a:ext>
                </a:extLst>
              </a:tr>
              <a:tr h="370840">
                <a:tc>
                  <a:txBody>
                    <a:bodyPr/>
                    <a:lstStyle/>
                    <a:p>
                      <a:r>
                        <a:rPr lang="en-GB" dirty="0" smtClean="0"/>
                        <a:t>Periodic charge</a:t>
                      </a:r>
                      <a:endParaRPr lang="en-GB" dirty="0"/>
                    </a:p>
                  </a:txBody>
                  <a:tcPr/>
                </a:tc>
                <a:tc>
                  <a:txBody>
                    <a:bodyPr/>
                    <a:lstStyle/>
                    <a:p>
                      <a:r>
                        <a:rPr lang="en-GB" dirty="0" smtClean="0"/>
                        <a:t>% of staff time spent on Trading Activities</a:t>
                      </a:r>
                    </a:p>
                  </a:txBody>
                  <a:tcPr/>
                </a:tc>
                <a:extLst>
                  <a:ext uri="{0D108BD9-81ED-4DB2-BD59-A6C34878D82A}">
                    <a16:rowId xmlns:a16="http://schemas.microsoft.com/office/drawing/2014/main" val="1492619447"/>
                  </a:ext>
                </a:extLst>
              </a:tr>
              <a:tr h="370840">
                <a:tc>
                  <a:txBody>
                    <a:bodyPr/>
                    <a:lstStyle/>
                    <a:p>
                      <a:r>
                        <a:rPr lang="en-GB" dirty="0" smtClean="0"/>
                        <a:t>Spatial Charge</a:t>
                      </a:r>
                      <a:endParaRPr lang="en-GB" dirty="0"/>
                    </a:p>
                  </a:txBody>
                  <a:tcPr/>
                </a:tc>
                <a:tc>
                  <a:txBody>
                    <a:bodyPr/>
                    <a:lstStyle/>
                    <a:p>
                      <a:r>
                        <a:rPr lang="en-GB" dirty="0" smtClean="0"/>
                        <a:t>Ratio of floor space used for Trading Activities against total floor space</a:t>
                      </a:r>
                    </a:p>
                  </a:txBody>
                  <a:tcPr/>
                </a:tc>
                <a:extLst>
                  <a:ext uri="{0D108BD9-81ED-4DB2-BD59-A6C34878D82A}">
                    <a16:rowId xmlns:a16="http://schemas.microsoft.com/office/drawing/2014/main" val="2554817485"/>
                  </a:ext>
                </a:extLst>
              </a:tr>
            </a:tbl>
          </a:graphicData>
        </a:graphic>
      </p:graphicFrame>
    </p:spTree>
    <p:extLst>
      <p:ext uri="{BB962C8B-B14F-4D97-AF65-F5344CB8AC3E}">
        <p14:creationId xmlns:p14="http://schemas.microsoft.com/office/powerpoint/2010/main" val="3859734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646437"/>
          </a:xfrm>
        </p:spPr>
        <p:txBody>
          <a:bodyPr/>
          <a:lstStyle/>
          <a:p>
            <a:r>
              <a:rPr lang="en-GB" dirty="0"/>
              <a:t>Year-End Timetable – August </a:t>
            </a:r>
            <a:r>
              <a:rPr lang="en-GB" dirty="0" smtClean="0"/>
              <a:t>2019</a:t>
            </a:r>
            <a:endParaRPr lang="en-GB" dirty="0"/>
          </a:p>
        </p:txBody>
      </p:sp>
      <p:sp>
        <p:nvSpPr>
          <p:cNvPr id="3" name="Content Placeholder 2"/>
          <p:cNvSpPr>
            <a:spLocks noGrp="1"/>
          </p:cNvSpPr>
          <p:nvPr>
            <p:ph idx="1"/>
          </p:nvPr>
        </p:nvSpPr>
        <p:spPr/>
        <p:txBody>
          <a:bodyPr/>
          <a:lstStyle/>
          <a:p>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454643650"/>
              </p:ext>
            </p:extLst>
          </p:nvPr>
        </p:nvGraphicFramePr>
        <p:xfrm>
          <a:off x="552262" y="898306"/>
          <a:ext cx="8437830" cy="5903563"/>
        </p:xfrm>
        <a:graphic>
          <a:graphicData uri="http://schemas.openxmlformats.org/drawingml/2006/table">
            <a:tbl>
              <a:tblPr firstRow="1" bandRow="1">
                <a:tableStyleId>{5C22544A-7EE6-4342-B048-85BDC9FD1C3A}</a:tableStyleId>
              </a:tblPr>
              <a:tblGrid>
                <a:gridCol w="1613104">
                  <a:extLst>
                    <a:ext uri="{9D8B030D-6E8A-4147-A177-3AD203B41FA5}">
                      <a16:colId xmlns:a16="http://schemas.microsoft.com/office/drawing/2014/main" val="1083477480"/>
                    </a:ext>
                  </a:extLst>
                </a:gridCol>
                <a:gridCol w="1717602">
                  <a:extLst>
                    <a:ext uri="{9D8B030D-6E8A-4147-A177-3AD203B41FA5}">
                      <a16:colId xmlns:a16="http://schemas.microsoft.com/office/drawing/2014/main" val="3388407996"/>
                    </a:ext>
                  </a:extLst>
                </a:gridCol>
                <a:gridCol w="1662784">
                  <a:extLst>
                    <a:ext uri="{9D8B030D-6E8A-4147-A177-3AD203B41FA5}">
                      <a16:colId xmlns:a16="http://schemas.microsoft.com/office/drawing/2014/main" val="4286432339"/>
                    </a:ext>
                  </a:extLst>
                </a:gridCol>
                <a:gridCol w="1671921">
                  <a:extLst>
                    <a:ext uri="{9D8B030D-6E8A-4147-A177-3AD203B41FA5}">
                      <a16:colId xmlns:a16="http://schemas.microsoft.com/office/drawing/2014/main" val="2296614068"/>
                    </a:ext>
                  </a:extLst>
                </a:gridCol>
                <a:gridCol w="1772419">
                  <a:extLst>
                    <a:ext uri="{9D8B030D-6E8A-4147-A177-3AD203B41FA5}">
                      <a16:colId xmlns:a16="http://schemas.microsoft.com/office/drawing/2014/main" val="3165804420"/>
                    </a:ext>
                  </a:extLst>
                </a:gridCol>
              </a:tblGrid>
              <a:tr h="279954">
                <a:tc>
                  <a:txBody>
                    <a:bodyPr/>
                    <a:lstStyle/>
                    <a:p>
                      <a:r>
                        <a:rPr lang="en-GB" dirty="0" smtClean="0"/>
                        <a:t>Monday</a:t>
                      </a:r>
                      <a:endParaRPr lang="en-GB" dirty="0"/>
                    </a:p>
                  </a:txBody>
                  <a:tcPr/>
                </a:tc>
                <a:tc>
                  <a:txBody>
                    <a:bodyPr/>
                    <a:lstStyle/>
                    <a:p>
                      <a:r>
                        <a:rPr lang="en-GB" dirty="0" smtClean="0"/>
                        <a:t>Tuesday</a:t>
                      </a:r>
                      <a:endParaRPr lang="en-GB" dirty="0"/>
                    </a:p>
                  </a:txBody>
                  <a:tcPr/>
                </a:tc>
                <a:tc>
                  <a:txBody>
                    <a:bodyPr/>
                    <a:lstStyle/>
                    <a:p>
                      <a:r>
                        <a:rPr lang="en-GB" dirty="0" smtClean="0"/>
                        <a:t>Wednesday</a:t>
                      </a:r>
                      <a:endParaRPr lang="en-GB" dirty="0"/>
                    </a:p>
                  </a:txBody>
                  <a:tcPr/>
                </a:tc>
                <a:tc>
                  <a:txBody>
                    <a:bodyPr/>
                    <a:lstStyle/>
                    <a:p>
                      <a:r>
                        <a:rPr lang="en-GB" dirty="0" smtClean="0"/>
                        <a:t>Thursday</a:t>
                      </a:r>
                      <a:endParaRPr lang="en-GB" dirty="0"/>
                    </a:p>
                  </a:txBody>
                  <a:tcPr/>
                </a:tc>
                <a:tc>
                  <a:txBody>
                    <a:bodyPr/>
                    <a:lstStyle/>
                    <a:p>
                      <a:r>
                        <a:rPr lang="en-GB" dirty="0" smtClean="0"/>
                        <a:t>Friday</a:t>
                      </a:r>
                      <a:endParaRPr lang="en-GB" dirty="0"/>
                    </a:p>
                  </a:txBody>
                  <a:tcPr/>
                </a:tc>
                <a:extLst>
                  <a:ext uri="{0D108BD9-81ED-4DB2-BD59-A6C34878D82A}">
                    <a16:rowId xmlns:a16="http://schemas.microsoft.com/office/drawing/2014/main" val="2186662595"/>
                  </a:ext>
                </a:extLst>
              </a:tr>
              <a:tr h="796846">
                <a:tc>
                  <a:txBody>
                    <a:bodyPr/>
                    <a:lstStyle/>
                    <a:p>
                      <a:endParaRPr lang="en-GB" sz="1100" dirty="0" smtClean="0"/>
                    </a:p>
                    <a:p>
                      <a:endParaRPr lang="en-GB" sz="1100" dirty="0"/>
                    </a:p>
                  </a:txBody>
                  <a:tcPr/>
                </a:tc>
                <a:tc>
                  <a:txBody>
                    <a:bodyPr/>
                    <a:lstStyle/>
                    <a:p>
                      <a:endParaRPr lang="en-GB" sz="1100" dirty="0"/>
                    </a:p>
                  </a:txBody>
                  <a:tcPr/>
                </a:tc>
                <a:tc>
                  <a:txBody>
                    <a:bodyPr/>
                    <a:lstStyle/>
                    <a:p>
                      <a:r>
                        <a:rPr lang="en-GB" sz="1400" b="1" dirty="0" smtClean="0">
                          <a:solidFill>
                            <a:srgbClr val="FF0000"/>
                          </a:solidFill>
                        </a:rPr>
                        <a:t>YEAR END 31 JULY</a:t>
                      </a:r>
                    </a:p>
                    <a:p>
                      <a:r>
                        <a:rPr lang="en-GB" sz="1200" dirty="0" smtClean="0"/>
                        <a:t>LAST DAY FOR PURCHASE ORDERS AND GRNS</a:t>
                      </a:r>
                      <a:endParaRPr lang="en-GB" sz="1400" dirty="0"/>
                    </a:p>
                  </a:txBody>
                  <a:tcPr/>
                </a:tc>
                <a:tc>
                  <a:txBody>
                    <a:bodyPr/>
                    <a:lstStyle/>
                    <a:p>
                      <a:r>
                        <a:rPr lang="en-GB" sz="1400" dirty="0" smtClean="0"/>
                        <a:t>1</a:t>
                      </a:r>
                    </a:p>
                    <a:p>
                      <a:r>
                        <a:rPr lang="en-GB" sz="1200" dirty="0" smtClean="0"/>
                        <a:t>ACCOUNTS PAYABLE CLOSES AT 9AM</a:t>
                      </a:r>
                    </a:p>
                    <a:p>
                      <a:endParaRPr lang="en-GB" sz="1400" dirty="0"/>
                    </a:p>
                  </a:txBody>
                  <a:tcPr/>
                </a:tc>
                <a:tc>
                  <a:txBody>
                    <a:bodyPr/>
                    <a:lstStyle/>
                    <a:p>
                      <a:r>
                        <a:rPr lang="en-GB" sz="1400" dirty="0" smtClean="0"/>
                        <a:t>2</a:t>
                      </a:r>
                    </a:p>
                    <a:p>
                      <a:r>
                        <a:rPr lang="en-GB" sz="1200" dirty="0" smtClean="0"/>
                        <a:t>ACCOUNTS RECEIVABLE CLOSES AT 5PM</a:t>
                      </a:r>
                    </a:p>
                    <a:p>
                      <a:r>
                        <a:rPr lang="en-GB" sz="1200" dirty="0" smtClean="0"/>
                        <a:t>GL GRN ACCRUALS POSTED</a:t>
                      </a:r>
                    </a:p>
                  </a:txBody>
                  <a:tcPr/>
                </a:tc>
                <a:extLst>
                  <a:ext uri="{0D108BD9-81ED-4DB2-BD59-A6C34878D82A}">
                    <a16:rowId xmlns:a16="http://schemas.microsoft.com/office/drawing/2014/main" val="2099360812"/>
                  </a:ext>
                </a:extLst>
              </a:tr>
              <a:tr h="934233">
                <a:tc>
                  <a:txBody>
                    <a:bodyPr/>
                    <a:lstStyle/>
                    <a:p>
                      <a:r>
                        <a:rPr lang="en-GB" sz="1400" dirty="0" smtClean="0"/>
                        <a:t>5</a:t>
                      </a:r>
                    </a:p>
                    <a:p>
                      <a:endParaRPr lang="en-GB" sz="1100" dirty="0" smtClean="0"/>
                    </a:p>
                    <a:p>
                      <a:endParaRPr lang="en-GB" sz="1100" dirty="0" smtClean="0"/>
                    </a:p>
                    <a:p>
                      <a:endParaRPr lang="en-GB" sz="1100" dirty="0"/>
                    </a:p>
                  </a:txBody>
                  <a:tcPr/>
                </a:tc>
                <a:tc>
                  <a:txBody>
                    <a:bodyPr/>
                    <a:lstStyle/>
                    <a:p>
                      <a:r>
                        <a:rPr lang="en-GB" sz="1400" dirty="0" smtClean="0"/>
                        <a:t>6</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200" dirty="0" smtClean="0"/>
                        <a:t>PROJECT GRN ACCRUALS</a:t>
                      </a:r>
                      <a:endParaRPr lang="en-GB" sz="1400" dirty="0" smtClean="0"/>
                    </a:p>
                    <a:p>
                      <a:r>
                        <a:rPr lang="en-GB" sz="1200" dirty="0" smtClean="0">
                          <a:solidFill>
                            <a:srgbClr val="FF0000"/>
                          </a:solidFill>
                        </a:rPr>
                        <a:t>PROJECTS CLOSES AT 3PM </a:t>
                      </a:r>
                      <a:r>
                        <a:rPr lang="en-GB" sz="1200" dirty="0" smtClean="0"/>
                        <a:t>(access removed)</a:t>
                      </a:r>
                    </a:p>
                    <a:p>
                      <a:r>
                        <a:rPr lang="en-GB" sz="1200" dirty="0" smtClean="0"/>
                        <a:t>PRE-AWARD FORMS TO DEPARTMENTS</a:t>
                      </a:r>
                    </a:p>
                  </a:txBody>
                  <a:tcPr/>
                </a:tc>
                <a:tc>
                  <a:txBody>
                    <a:bodyPr/>
                    <a:lstStyle/>
                    <a:p>
                      <a:r>
                        <a:rPr lang="en-GB" sz="1400" dirty="0" smtClean="0"/>
                        <a:t>7</a:t>
                      </a:r>
                    </a:p>
                    <a:p>
                      <a:r>
                        <a:rPr lang="en-GB" sz="1200" dirty="0" smtClean="0"/>
                        <a:t>INTERIM DONATION POSTING</a:t>
                      </a:r>
                    </a:p>
                    <a:p>
                      <a:r>
                        <a:rPr lang="en-GB" sz="1200" cap="all" baseline="0" dirty="0" smtClean="0"/>
                        <a:t>year end stock valuation TO FINANCIAL REPORTING</a:t>
                      </a:r>
                    </a:p>
                  </a:txBody>
                  <a:tcPr/>
                </a:tc>
                <a:tc>
                  <a:txBody>
                    <a:bodyPr/>
                    <a:lstStyle/>
                    <a:p>
                      <a:r>
                        <a:rPr lang="en-GB" sz="1400" dirty="0" smtClean="0"/>
                        <a:t>8</a:t>
                      </a:r>
                    </a:p>
                    <a:p>
                      <a:r>
                        <a:rPr lang="en-GB" sz="1200" dirty="0" smtClean="0"/>
                        <a:t>INTERIM TRUST POSTING</a:t>
                      </a:r>
                      <a:endParaRPr lang="en-GB" sz="1200" dirty="0"/>
                    </a:p>
                  </a:txBody>
                  <a:tcPr/>
                </a:tc>
                <a:tc>
                  <a:txBody>
                    <a:bodyPr/>
                    <a:lstStyle/>
                    <a:p>
                      <a:r>
                        <a:rPr lang="en-GB" sz="1400" dirty="0" smtClean="0"/>
                        <a:t>9</a:t>
                      </a:r>
                    </a:p>
                    <a:p>
                      <a:r>
                        <a:rPr lang="en-GB" sz="1200" cap="all" baseline="0" dirty="0" smtClean="0"/>
                        <a:t>Pre-award form (YE11) completed and submitted</a:t>
                      </a:r>
                      <a:endParaRPr lang="en-GB" sz="1200" cap="all" baseline="0" dirty="0"/>
                    </a:p>
                  </a:txBody>
                  <a:tcPr/>
                </a:tc>
                <a:extLst>
                  <a:ext uri="{0D108BD9-81ED-4DB2-BD59-A6C34878D82A}">
                    <a16:rowId xmlns:a16="http://schemas.microsoft.com/office/drawing/2014/main" val="1690687141"/>
                  </a:ext>
                </a:extLst>
              </a:tr>
              <a:tr h="1430623">
                <a:tc>
                  <a:txBody>
                    <a:bodyPr/>
                    <a:lstStyle/>
                    <a:p>
                      <a:r>
                        <a:rPr lang="en-GB" sz="1400" dirty="0" smtClean="0"/>
                        <a:t>12</a:t>
                      </a:r>
                    </a:p>
                    <a:p>
                      <a:r>
                        <a:rPr lang="en-GB" sz="1200" cap="all" baseline="0" dirty="0" smtClean="0"/>
                        <a:t>Departmental Equipment Listing (DEL) sent to departments</a:t>
                      </a:r>
                    </a:p>
                  </a:txBody>
                  <a:tcPr/>
                </a:tc>
                <a:tc>
                  <a:txBody>
                    <a:bodyPr/>
                    <a:lstStyle/>
                    <a:p>
                      <a:r>
                        <a:rPr lang="en-GB" sz="1400" dirty="0" smtClean="0"/>
                        <a:t>13</a:t>
                      </a:r>
                    </a:p>
                    <a:p>
                      <a:r>
                        <a:rPr lang="en-GB" sz="1200" cap="all" baseline="0" dirty="0" smtClean="0"/>
                        <a:t>Notify FINANCIAL REPORTING of any stock adjustments </a:t>
                      </a:r>
                      <a:endParaRPr lang="en-GB" sz="1200" cap="all" baseline="0" dirty="0"/>
                    </a:p>
                  </a:txBody>
                  <a:tcPr/>
                </a:tc>
                <a:tc>
                  <a:txBody>
                    <a:bodyPr/>
                    <a:lstStyle/>
                    <a:p>
                      <a:r>
                        <a:rPr lang="en-GB" sz="1400" dirty="0" smtClean="0"/>
                        <a:t>14</a:t>
                      </a:r>
                    </a:p>
                    <a:p>
                      <a:r>
                        <a:rPr lang="en-GB" sz="1200" cap="all" baseline="0" dirty="0" smtClean="0"/>
                        <a:t>Year End Projects forms to be completed and submitted (YE05 and YE07)</a:t>
                      </a:r>
                      <a:endParaRPr lang="en-GB" sz="1200" cap="all" baseline="0" dirty="0"/>
                    </a:p>
                  </a:txBody>
                  <a:tcPr/>
                </a:tc>
                <a:tc>
                  <a:txBody>
                    <a:bodyPr/>
                    <a:lstStyle/>
                    <a:p>
                      <a:r>
                        <a:rPr lang="en-GB" sz="1400" dirty="0" smtClean="0"/>
                        <a:t>15</a:t>
                      </a:r>
                    </a:p>
                    <a:p>
                      <a:r>
                        <a:rPr lang="en-GB" sz="1200" cap="all" baseline="0" dirty="0" smtClean="0"/>
                        <a:t>Initial departmental posting of GL accruals, prepayments ETC, </a:t>
                      </a:r>
                      <a:endParaRPr lang="en-GB" sz="1200" cap="all" baseline="0" dirty="0"/>
                    </a:p>
                  </a:txBody>
                  <a:tcPr/>
                </a:tc>
                <a:tc>
                  <a:txBody>
                    <a:bodyPr/>
                    <a:lstStyle/>
                    <a:p>
                      <a:r>
                        <a:rPr lang="en-GB" sz="1400" dirty="0" smtClean="0"/>
                        <a:t>16</a:t>
                      </a:r>
                    </a:p>
                    <a:p>
                      <a:r>
                        <a:rPr lang="en-GB" sz="1200" cap="all" baseline="0" dirty="0" smtClean="0"/>
                        <a:t>DEL sent by departments to Central Finance.</a:t>
                      </a:r>
                    </a:p>
                    <a:p>
                      <a:r>
                        <a:rPr lang="en-GB" sz="1200" cap="all" baseline="0" dirty="0" smtClean="0"/>
                        <a:t>PROJECTS MODULE REOPENED FOR FORMS</a:t>
                      </a:r>
                    </a:p>
                    <a:p>
                      <a:r>
                        <a:rPr lang="en-GB" sz="1200" cap="all" baseline="0" dirty="0" smtClean="0"/>
                        <a:t>RETURN HOLIDAY PAY</a:t>
                      </a:r>
                      <a:endParaRPr lang="en-GB" sz="1200" cap="all" baseline="0" dirty="0"/>
                    </a:p>
                  </a:txBody>
                  <a:tcPr/>
                </a:tc>
                <a:extLst>
                  <a:ext uri="{0D108BD9-81ED-4DB2-BD59-A6C34878D82A}">
                    <a16:rowId xmlns:a16="http://schemas.microsoft.com/office/drawing/2014/main" val="2016957942"/>
                  </a:ext>
                </a:extLst>
              </a:tr>
              <a:tr h="832452">
                <a:tc>
                  <a:txBody>
                    <a:bodyPr/>
                    <a:lstStyle/>
                    <a:p>
                      <a:r>
                        <a:rPr lang="en-GB" sz="1400" dirty="0" smtClean="0"/>
                        <a:t>19</a:t>
                      </a:r>
                    </a:p>
                    <a:p>
                      <a:endParaRPr lang="en-GB" sz="1100" dirty="0" smtClean="0"/>
                    </a:p>
                    <a:p>
                      <a:endParaRPr lang="en-GB" sz="1100" dirty="0" smtClean="0"/>
                    </a:p>
                    <a:p>
                      <a:endParaRPr lang="en-GB" sz="1100" dirty="0"/>
                    </a:p>
                  </a:txBody>
                  <a:tcPr/>
                </a:tc>
                <a:tc>
                  <a:txBody>
                    <a:bodyPr/>
                    <a:lstStyle/>
                    <a:p>
                      <a:r>
                        <a:rPr lang="en-GB" sz="1400" dirty="0" smtClean="0"/>
                        <a:t>20</a:t>
                      </a:r>
                    </a:p>
                  </a:txBody>
                  <a:tcPr/>
                </a:tc>
                <a:tc>
                  <a:txBody>
                    <a:bodyPr/>
                    <a:lstStyle/>
                    <a:p>
                      <a:r>
                        <a:rPr lang="en-GB" sz="1400" dirty="0" smtClean="0"/>
                        <a:t>21</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200" b="1" kern="1200" dirty="0" smtClean="0">
                          <a:solidFill>
                            <a:srgbClr val="FF0000"/>
                          </a:solidFill>
                          <a:effectLst/>
                          <a:latin typeface="+mn-lt"/>
                          <a:ea typeface="Calibri"/>
                          <a:cs typeface="Times New Roman"/>
                        </a:rPr>
                        <a:t>GL CLOSES TO DEPARTMENTS AT 5PM</a:t>
                      </a:r>
                      <a:endParaRPr lang="en-GB" sz="1200" b="1" kern="1200" dirty="0" smtClean="0">
                        <a:solidFill>
                          <a:srgbClr val="365F91"/>
                        </a:solidFill>
                        <a:effectLst/>
                        <a:latin typeface="+mn-lt"/>
                        <a:ea typeface="Calibri"/>
                        <a:cs typeface="Times New Roman"/>
                      </a:endParaRPr>
                    </a:p>
                    <a:p>
                      <a:endParaRPr lang="en-GB" sz="1400" dirty="0"/>
                    </a:p>
                  </a:txBody>
                  <a:tcPr/>
                </a:tc>
                <a:tc>
                  <a:txBody>
                    <a:bodyPr/>
                    <a:lstStyle/>
                    <a:p>
                      <a:r>
                        <a:rPr lang="en-GB" sz="1400" dirty="0" smtClean="0"/>
                        <a:t>22</a:t>
                      </a:r>
                    </a:p>
                    <a:p>
                      <a:endParaRPr lang="en-GB" sz="1100" cap="all" baseline="0" dirty="0"/>
                    </a:p>
                  </a:txBody>
                  <a:tcPr/>
                </a:tc>
                <a:tc>
                  <a:txBody>
                    <a:bodyPr/>
                    <a:lstStyle/>
                    <a:p>
                      <a:r>
                        <a:rPr lang="en-GB" sz="1400" dirty="0" smtClean="0"/>
                        <a:t>23</a:t>
                      </a:r>
                    </a:p>
                  </a:txBody>
                  <a:tcPr/>
                </a:tc>
                <a:extLst>
                  <a:ext uri="{0D108BD9-81ED-4DB2-BD59-A6C34878D82A}">
                    <a16:rowId xmlns:a16="http://schemas.microsoft.com/office/drawing/2014/main" val="4286126760"/>
                  </a:ext>
                </a:extLst>
              </a:tr>
              <a:tr h="769369">
                <a:tc>
                  <a:txBody>
                    <a:bodyPr/>
                    <a:lstStyle/>
                    <a:p>
                      <a:r>
                        <a:rPr lang="en-GB" sz="1400" dirty="0" smtClean="0"/>
                        <a:t>26 </a:t>
                      </a:r>
                      <a:r>
                        <a:rPr lang="en-GB" sz="1400" b="1" dirty="0" smtClean="0">
                          <a:solidFill>
                            <a:srgbClr val="FF0000"/>
                          </a:solidFill>
                        </a:rPr>
                        <a:t>Bank Holiday</a:t>
                      </a:r>
                    </a:p>
                    <a:p>
                      <a:endParaRPr lang="en-GB" sz="1100" dirty="0" smtClean="0"/>
                    </a:p>
                    <a:p>
                      <a:endParaRPr lang="en-GB" sz="1100" dirty="0" smtClean="0"/>
                    </a:p>
                    <a:p>
                      <a:endParaRPr lang="en-GB" sz="1100" dirty="0"/>
                    </a:p>
                  </a:txBody>
                  <a:tcPr/>
                </a:tc>
                <a:tc>
                  <a:txBody>
                    <a:bodyPr/>
                    <a:lstStyle/>
                    <a:p>
                      <a:r>
                        <a:rPr lang="en-GB" sz="1400" dirty="0" smtClean="0"/>
                        <a:t>27</a:t>
                      </a:r>
                      <a:endParaRPr lang="en-GB" sz="1400" dirty="0"/>
                    </a:p>
                  </a:txBody>
                  <a:tcPr/>
                </a:tc>
                <a:tc>
                  <a:txBody>
                    <a:bodyPr/>
                    <a:lstStyle/>
                    <a:p>
                      <a:r>
                        <a:rPr lang="en-GB" sz="1400" baseline="0" dirty="0" smtClean="0"/>
                        <a:t>28 </a:t>
                      </a:r>
                      <a:endParaRPr lang="en-GB" sz="1100" dirty="0"/>
                    </a:p>
                  </a:txBody>
                  <a:tcPr/>
                </a:tc>
                <a:tc>
                  <a:txBody>
                    <a:bodyPr/>
                    <a:lstStyle/>
                    <a:p>
                      <a:r>
                        <a:rPr lang="en-GB" sz="1400" dirty="0" smtClean="0"/>
                        <a:t>29</a:t>
                      </a:r>
                    </a:p>
                    <a:p>
                      <a:r>
                        <a:rPr lang="en-GB" sz="1200" dirty="0" smtClean="0"/>
                        <a:t>FINAL POSTING DONATION &amp; TRUST INCOME</a:t>
                      </a:r>
                    </a:p>
                  </a:txBody>
                  <a:tcPr/>
                </a:tc>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r>
                        <a:rPr lang="en-GB" sz="1400" dirty="0" smtClean="0"/>
                        <a:t>30</a:t>
                      </a:r>
                      <a:endParaRPr lang="en-GB" sz="1400" dirty="0"/>
                    </a:p>
                  </a:txBody>
                  <a:tcPr/>
                </a:tc>
                <a:extLst>
                  <a:ext uri="{0D108BD9-81ED-4DB2-BD59-A6C34878D82A}">
                    <a16:rowId xmlns:a16="http://schemas.microsoft.com/office/drawing/2014/main" val="3645854601"/>
                  </a:ext>
                </a:extLst>
              </a:tr>
            </a:tbl>
          </a:graphicData>
        </a:graphic>
      </p:graphicFrame>
    </p:spTree>
    <p:extLst>
      <p:ext uri="{BB962C8B-B14F-4D97-AF65-F5344CB8AC3E}">
        <p14:creationId xmlns:p14="http://schemas.microsoft.com/office/powerpoint/2010/main" val="3582742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Projects Module</a:t>
            </a:r>
            <a:endParaRPr lang="en-GB" dirty="0"/>
          </a:p>
        </p:txBody>
      </p:sp>
      <p:sp>
        <p:nvSpPr>
          <p:cNvPr id="3" name="Content Placeholder 2"/>
          <p:cNvSpPr>
            <a:spLocks noGrp="1"/>
          </p:cNvSpPr>
          <p:nvPr>
            <p:ph idx="1"/>
          </p:nvPr>
        </p:nvSpPr>
        <p:spPr/>
        <p:txBody>
          <a:bodyPr/>
          <a:lstStyle/>
          <a:p>
            <a:r>
              <a:rPr lang="en-GB" sz="2400" dirty="0"/>
              <a:t>Project journals in early August</a:t>
            </a:r>
          </a:p>
          <a:p>
            <a:r>
              <a:rPr lang="en-GB" sz="2400" dirty="0"/>
              <a:t>Full accrual for any costs incurred before year end (Form YE05</a:t>
            </a:r>
            <a:r>
              <a:rPr lang="en-GB" sz="2400" dirty="0" smtClean="0"/>
              <a:t>)</a:t>
            </a:r>
          </a:p>
          <a:p>
            <a:r>
              <a:rPr lang="en-GB" sz="2400" dirty="0" smtClean="0"/>
              <a:t>Prepay any costs incurred in 2018/19 which relate to 2019/20 (Form YE07)</a:t>
            </a:r>
            <a:endParaRPr lang="en-GB" sz="2400" dirty="0"/>
          </a:p>
          <a:p>
            <a:r>
              <a:rPr lang="en-GB" sz="2400" dirty="0"/>
              <a:t>Pre-award (NX) projects</a:t>
            </a:r>
          </a:p>
          <a:p>
            <a:pPr marL="0" indent="0">
              <a:buNone/>
            </a:pPr>
            <a:r>
              <a:rPr lang="en-GB" sz="2400" dirty="0" smtClean="0"/>
              <a:t>	Income </a:t>
            </a:r>
            <a:r>
              <a:rPr lang="en-GB" sz="2400" dirty="0"/>
              <a:t>only recognised at year end</a:t>
            </a:r>
          </a:p>
          <a:p>
            <a:pPr marL="0" indent="0">
              <a:buNone/>
            </a:pPr>
            <a:r>
              <a:rPr lang="en-GB" sz="2400" dirty="0" smtClean="0"/>
              <a:t>	Complete </a:t>
            </a:r>
            <a:r>
              <a:rPr lang="en-GB" sz="2400" dirty="0"/>
              <a:t>year end form (YE11) by 9</a:t>
            </a:r>
            <a:r>
              <a:rPr lang="en-GB" sz="2400" dirty="0" smtClean="0"/>
              <a:t> </a:t>
            </a:r>
            <a:r>
              <a:rPr lang="en-GB" sz="2400" dirty="0"/>
              <a:t>August</a:t>
            </a:r>
          </a:p>
          <a:p>
            <a:r>
              <a:rPr lang="en-GB" sz="2400" dirty="0"/>
              <a:t>Clear suspense (NZ) projects by </a:t>
            </a:r>
            <a:r>
              <a:rPr lang="en-GB" sz="2400" dirty="0" smtClean="0"/>
              <a:t>2 </a:t>
            </a:r>
            <a:r>
              <a:rPr lang="en-GB" sz="2400" dirty="0"/>
              <a:t>August</a:t>
            </a:r>
          </a:p>
          <a:p>
            <a:r>
              <a:rPr lang="en-GB" sz="2400" dirty="0" smtClean="0"/>
              <a:t>Approach also </a:t>
            </a:r>
            <a:r>
              <a:rPr lang="en-GB" sz="2400" smtClean="0"/>
              <a:t>applies </a:t>
            </a:r>
            <a:r>
              <a:rPr lang="en-GB" sz="2400" smtClean="0"/>
              <a:t>to </a:t>
            </a:r>
            <a:r>
              <a:rPr lang="en-GB" sz="2400" dirty="0"/>
              <a:t>departmental projects</a:t>
            </a:r>
          </a:p>
          <a:p>
            <a:endParaRPr lang="en-GB" dirty="0"/>
          </a:p>
        </p:txBody>
      </p:sp>
    </p:spTree>
    <p:extLst>
      <p:ext uri="{BB962C8B-B14F-4D97-AF65-F5344CB8AC3E}">
        <p14:creationId xmlns:p14="http://schemas.microsoft.com/office/powerpoint/2010/main" val="1580214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Projects Module Year End Forms</a:t>
            </a:r>
            <a:endParaRPr lang="en-GB" dirty="0"/>
          </a:p>
        </p:txBody>
      </p:sp>
      <p:sp>
        <p:nvSpPr>
          <p:cNvPr id="3" name="Content Placeholder 2"/>
          <p:cNvSpPr>
            <a:spLocks noGrp="1"/>
          </p:cNvSpPr>
          <p:nvPr>
            <p:ph idx="1"/>
          </p:nvPr>
        </p:nvSpPr>
        <p:spPr/>
        <p:txBody>
          <a:bodyPr>
            <a:normAutofit/>
          </a:bodyPr>
          <a:lstStyle/>
          <a:p>
            <a:r>
              <a:rPr lang="en-GB" sz="2400" dirty="0" smtClean="0"/>
              <a:t>Process the same as prior years for projects</a:t>
            </a:r>
          </a:p>
          <a:p>
            <a:r>
              <a:rPr lang="en-GB" sz="2400" dirty="0" smtClean="0"/>
              <a:t>Two </a:t>
            </a:r>
            <a:r>
              <a:rPr lang="en-GB" sz="2400" dirty="0"/>
              <a:t>forms</a:t>
            </a:r>
          </a:p>
          <a:p>
            <a:pPr lvl="1"/>
            <a:r>
              <a:rPr lang="en-GB" sz="2100" dirty="0"/>
              <a:t>YE05 Expenditure Accruals</a:t>
            </a:r>
          </a:p>
          <a:p>
            <a:pPr lvl="1"/>
            <a:r>
              <a:rPr lang="en-GB" sz="2100" dirty="0" smtClean="0"/>
              <a:t>YE07 </a:t>
            </a:r>
            <a:r>
              <a:rPr lang="en-GB" sz="2100" dirty="0"/>
              <a:t>Prepayments</a:t>
            </a:r>
          </a:p>
          <a:p>
            <a:r>
              <a:rPr lang="en-GB" sz="2400" dirty="0" smtClean="0"/>
              <a:t>GRN Accruals for research are posted at year end. Be careful not to double-count on the YE05</a:t>
            </a:r>
          </a:p>
          <a:p>
            <a:r>
              <a:rPr lang="en-GB" sz="2400" dirty="0" smtClean="0"/>
              <a:t>Forms available on the Year End website</a:t>
            </a:r>
          </a:p>
          <a:p>
            <a:r>
              <a:rPr lang="en-GB" sz="2400" dirty="0" smtClean="0"/>
              <a:t>Deadline 14</a:t>
            </a:r>
            <a:r>
              <a:rPr lang="en-GB" sz="2400" baseline="30000" dirty="0" smtClean="0"/>
              <a:t>th</a:t>
            </a:r>
            <a:r>
              <a:rPr lang="en-GB" sz="2400" dirty="0" smtClean="0"/>
              <a:t> August 2019</a:t>
            </a:r>
          </a:p>
        </p:txBody>
      </p:sp>
    </p:spTree>
    <p:extLst>
      <p:ext uri="{BB962C8B-B14F-4D97-AF65-F5344CB8AC3E}">
        <p14:creationId xmlns:p14="http://schemas.microsoft.com/office/powerpoint/2010/main" val="1003939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Projects Module – Journal and </a:t>
            </a:r>
            <a:r>
              <a:rPr lang="en-GB" dirty="0"/>
              <a:t>transfer authorisation</a:t>
            </a:r>
          </a:p>
        </p:txBody>
      </p:sp>
      <p:sp>
        <p:nvSpPr>
          <p:cNvPr id="3" name="Content Placeholder 2"/>
          <p:cNvSpPr>
            <a:spLocks noGrp="1"/>
          </p:cNvSpPr>
          <p:nvPr>
            <p:ph idx="1"/>
          </p:nvPr>
        </p:nvSpPr>
        <p:spPr>
          <a:xfrm>
            <a:off x="628651" y="1690691"/>
            <a:ext cx="7886700" cy="4351338"/>
          </a:xfrm>
        </p:spPr>
        <p:txBody>
          <a:bodyPr>
            <a:normAutofit lnSpcReduction="10000"/>
          </a:bodyPr>
          <a:lstStyle/>
          <a:p>
            <a:r>
              <a:rPr lang="en-GB" sz="2400" dirty="0"/>
              <a:t>Recent internal audit and research funder audits have noted an issue with the journal and transfer authorisation process at the university</a:t>
            </a:r>
          </a:p>
          <a:p>
            <a:r>
              <a:rPr lang="en-GB" sz="2400" dirty="0"/>
              <a:t>Journals and transfers must be authorised, and the authorisation must be undertaken by an individual within their purchasing limits </a:t>
            </a:r>
          </a:p>
          <a:p>
            <a:r>
              <a:rPr lang="en-GB" sz="2400" dirty="0"/>
              <a:t>Authorisation of individual journals can continue where this is already undertaken</a:t>
            </a:r>
          </a:p>
          <a:p>
            <a:r>
              <a:rPr lang="en-GB" sz="2400" dirty="0"/>
              <a:t>Best practice will be to</a:t>
            </a:r>
          </a:p>
          <a:p>
            <a:pPr lvl="1"/>
            <a:r>
              <a:rPr lang="en-GB" sz="2100" dirty="0"/>
              <a:t>Run the Journal Activity Report and Transfer Activity Report monthly</a:t>
            </a:r>
          </a:p>
          <a:p>
            <a:pPr lvl="1"/>
            <a:r>
              <a:rPr lang="en-GB" sz="2100" dirty="0"/>
              <a:t>The report is signed, dated and filed by the authoriser	</a:t>
            </a:r>
          </a:p>
          <a:p>
            <a:pPr lvl="1"/>
            <a:r>
              <a:rPr lang="en-GB" sz="2100" dirty="0"/>
              <a:t>Backing evidence for each journal is saved in a shared file</a:t>
            </a:r>
          </a:p>
          <a:p>
            <a:endParaRPr lang="en-GB" dirty="0"/>
          </a:p>
        </p:txBody>
      </p:sp>
    </p:spTree>
    <p:extLst>
      <p:ext uri="{BB962C8B-B14F-4D97-AF65-F5344CB8AC3E}">
        <p14:creationId xmlns:p14="http://schemas.microsoft.com/office/powerpoint/2010/main" val="624103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Donations (General Ledger)</a:t>
            </a:r>
          </a:p>
        </p:txBody>
      </p:sp>
      <p:sp>
        <p:nvSpPr>
          <p:cNvPr id="3" name="Content Placeholder 2"/>
          <p:cNvSpPr>
            <a:spLocks noGrp="1"/>
          </p:cNvSpPr>
          <p:nvPr>
            <p:ph idx="1"/>
          </p:nvPr>
        </p:nvSpPr>
        <p:spPr/>
        <p:txBody>
          <a:bodyPr>
            <a:normAutofit/>
          </a:bodyPr>
          <a:lstStyle/>
          <a:p>
            <a:r>
              <a:rPr lang="en-GB" sz="2400" dirty="0" smtClean="0"/>
              <a:t>Restricted donation requirements</a:t>
            </a:r>
          </a:p>
          <a:p>
            <a:pPr lvl="1"/>
            <a:r>
              <a:rPr lang="en-GB" sz="2100" dirty="0" smtClean="0"/>
              <a:t>Confirmation </a:t>
            </a:r>
            <a:r>
              <a:rPr lang="en-GB" sz="2100" dirty="0"/>
              <a:t>from the donor</a:t>
            </a:r>
          </a:p>
          <a:p>
            <a:pPr lvl="1"/>
            <a:r>
              <a:rPr lang="en-GB" sz="2100" dirty="0" err="1"/>
              <a:t>SoF</a:t>
            </a:r>
            <a:r>
              <a:rPr lang="en-GB" sz="2100" dirty="0"/>
              <a:t> code (C)</a:t>
            </a:r>
          </a:p>
          <a:p>
            <a:pPr lvl="1"/>
            <a:r>
              <a:rPr lang="en-GB" sz="2100" dirty="0" smtClean="0"/>
              <a:t>Greater </a:t>
            </a:r>
            <a:r>
              <a:rPr lang="en-GB" sz="2100" dirty="0"/>
              <a:t>than £</a:t>
            </a:r>
            <a:r>
              <a:rPr lang="en-GB" sz="2100" dirty="0" smtClean="0"/>
              <a:t>10k</a:t>
            </a:r>
          </a:p>
          <a:p>
            <a:r>
              <a:rPr lang="en-GB" sz="2400" dirty="0" smtClean="0"/>
              <a:t>Interim </a:t>
            </a:r>
            <a:r>
              <a:rPr lang="en-GB" sz="2400" dirty="0"/>
              <a:t>income posting on 7 August</a:t>
            </a:r>
            <a:endParaRPr lang="en-GB" sz="2400" dirty="0" smtClean="0"/>
          </a:p>
          <a:p>
            <a:r>
              <a:rPr lang="en-GB" sz="2400" dirty="0" smtClean="0"/>
              <a:t>Final </a:t>
            </a:r>
            <a:r>
              <a:rPr lang="en-GB" sz="2400" dirty="0"/>
              <a:t>income posted before 31 </a:t>
            </a:r>
            <a:r>
              <a:rPr lang="en-GB" sz="2400" dirty="0" smtClean="0"/>
              <a:t>August</a:t>
            </a:r>
          </a:p>
          <a:p>
            <a:r>
              <a:rPr lang="en-GB" sz="2400" dirty="0"/>
              <a:t>Accruing of donation income is not </a:t>
            </a:r>
            <a:r>
              <a:rPr lang="en-GB" sz="2400" dirty="0" smtClean="0"/>
              <a:t>permitted</a:t>
            </a:r>
          </a:p>
          <a:p>
            <a:r>
              <a:rPr lang="en-GB" sz="2400" dirty="0" smtClean="0"/>
              <a:t>Refer </a:t>
            </a:r>
            <a:r>
              <a:rPr lang="en-GB" sz="2400" dirty="0"/>
              <a:t>to projects module deadlines if applicable</a:t>
            </a:r>
          </a:p>
          <a:p>
            <a:endParaRPr lang="en-GB" dirty="0"/>
          </a:p>
        </p:txBody>
      </p:sp>
    </p:spTree>
    <p:extLst>
      <p:ext uri="{BB962C8B-B14F-4D97-AF65-F5344CB8AC3E}">
        <p14:creationId xmlns:p14="http://schemas.microsoft.com/office/powerpoint/2010/main" val="2267171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Trust Funds</a:t>
            </a:r>
            <a:endParaRPr lang="en-GB" dirty="0"/>
          </a:p>
        </p:txBody>
      </p:sp>
      <p:sp>
        <p:nvSpPr>
          <p:cNvPr id="3" name="Content Placeholder 2"/>
          <p:cNvSpPr>
            <a:spLocks noGrp="1"/>
          </p:cNvSpPr>
          <p:nvPr>
            <p:ph idx="1"/>
          </p:nvPr>
        </p:nvSpPr>
        <p:spPr/>
        <p:txBody>
          <a:bodyPr/>
          <a:lstStyle/>
          <a:p>
            <a:r>
              <a:rPr lang="en-GB" sz="2400" dirty="0"/>
              <a:t>Each trust has a legal duty to spend its income </a:t>
            </a:r>
            <a:r>
              <a:rPr lang="en-GB" sz="2400" b="1" dirty="0">
                <a:solidFill>
                  <a:srgbClr val="FF0000"/>
                </a:solidFill>
              </a:rPr>
              <a:t>BUT</a:t>
            </a:r>
            <a:r>
              <a:rPr lang="en-GB" sz="2400" dirty="0"/>
              <a:t> only on the purposes of the trust</a:t>
            </a:r>
          </a:p>
          <a:p>
            <a:r>
              <a:rPr lang="en-GB" sz="2400" dirty="0"/>
              <a:t>Spending trust money before spending departmental funds supports the University financial strategy</a:t>
            </a:r>
          </a:p>
          <a:p>
            <a:r>
              <a:rPr lang="en-GB" sz="2400" dirty="0"/>
              <a:t>Accruing of </a:t>
            </a:r>
            <a:r>
              <a:rPr lang="en-GB" sz="2400" dirty="0" smtClean="0"/>
              <a:t>trust fund </a:t>
            </a:r>
            <a:r>
              <a:rPr lang="en-GB" sz="2400" dirty="0"/>
              <a:t>income is not permitted</a:t>
            </a:r>
          </a:p>
          <a:p>
            <a:r>
              <a:rPr lang="en-GB" sz="2400" dirty="0" smtClean="0"/>
              <a:t>Review </a:t>
            </a:r>
            <a:r>
              <a:rPr lang="en-GB" sz="2400" dirty="0"/>
              <a:t>costs to determine whether they fit the purpose of the trust</a:t>
            </a:r>
          </a:p>
          <a:p>
            <a:r>
              <a:rPr lang="en-GB" sz="2400" dirty="0"/>
              <a:t>If you’re unsure get in touch:</a:t>
            </a:r>
          </a:p>
          <a:p>
            <a:pPr marL="0" indent="0">
              <a:buNone/>
            </a:pPr>
            <a:r>
              <a:rPr lang="en-GB" sz="2400" dirty="0" smtClean="0"/>
              <a:t>	Trusts.finance@admin.ox.ac.uk</a:t>
            </a:r>
            <a:endParaRPr lang="en-GB" sz="2400" dirty="0"/>
          </a:p>
          <a:p>
            <a:endParaRPr lang="en-GB" dirty="0"/>
          </a:p>
        </p:txBody>
      </p:sp>
    </p:spTree>
    <p:extLst>
      <p:ext uri="{BB962C8B-B14F-4D97-AF65-F5344CB8AC3E}">
        <p14:creationId xmlns:p14="http://schemas.microsoft.com/office/powerpoint/2010/main" val="1864012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Unspent Trust Fund Surpluses</a:t>
            </a:r>
            <a:endParaRPr lang="en-GB" dirty="0"/>
          </a:p>
        </p:txBody>
      </p:sp>
      <p:graphicFrame>
        <p:nvGraphicFramePr>
          <p:cNvPr id="9" name="Content Placeholder 8"/>
          <p:cNvGraphicFramePr>
            <a:graphicFrameLocks noGrp="1"/>
          </p:cNvGraphicFramePr>
          <p:nvPr>
            <p:ph idx="1"/>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7825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Holiday Pay</a:t>
            </a:r>
            <a:endParaRPr lang="en-GB" dirty="0"/>
          </a:p>
        </p:txBody>
      </p:sp>
      <p:sp>
        <p:nvSpPr>
          <p:cNvPr id="3" name="Content Placeholder 2"/>
          <p:cNvSpPr>
            <a:spLocks noGrp="1"/>
          </p:cNvSpPr>
          <p:nvPr>
            <p:ph idx="1"/>
          </p:nvPr>
        </p:nvSpPr>
        <p:spPr/>
        <p:txBody>
          <a:bodyPr/>
          <a:lstStyle/>
          <a:p>
            <a:r>
              <a:rPr lang="en-GB" sz="2400" dirty="0"/>
              <a:t>Financial statements central </a:t>
            </a:r>
            <a:r>
              <a:rPr lang="en-GB" sz="2400" dirty="0" smtClean="0"/>
              <a:t>adjustment to accrue </a:t>
            </a:r>
            <a:r>
              <a:rPr lang="en-GB" sz="2400" dirty="0"/>
              <a:t>outstanding holiday </a:t>
            </a:r>
            <a:r>
              <a:rPr lang="en-GB" sz="2400" dirty="0" smtClean="0"/>
              <a:t>pay at 31 July 2019</a:t>
            </a:r>
            <a:endParaRPr lang="en-GB" sz="2400" dirty="0"/>
          </a:p>
          <a:p>
            <a:r>
              <a:rPr lang="en-GB" sz="2400" dirty="0"/>
              <a:t>Permanent &amp; Fixed term only (</a:t>
            </a:r>
            <a:r>
              <a:rPr lang="en-GB" sz="2400" dirty="0" smtClean="0"/>
              <a:t>not contractors/casual), </a:t>
            </a:r>
            <a:r>
              <a:rPr lang="en-GB" sz="2400" dirty="0"/>
              <a:t>non academic staff only</a:t>
            </a:r>
          </a:p>
          <a:p>
            <a:r>
              <a:rPr lang="en-GB" sz="2400" dirty="0"/>
              <a:t>A &amp; B Ledger</a:t>
            </a:r>
          </a:p>
          <a:p>
            <a:r>
              <a:rPr lang="en-GB" sz="2400" dirty="0"/>
              <a:t>20 Departments to provide info annually (random sample)</a:t>
            </a:r>
          </a:p>
          <a:p>
            <a:r>
              <a:rPr lang="en-GB" sz="2400" dirty="0"/>
              <a:t>Forms to department </a:t>
            </a:r>
            <a:r>
              <a:rPr lang="en-GB" sz="2400" dirty="0" smtClean="0"/>
              <a:t>12 </a:t>
            </a:r>
            <a:r>
              <a:rPr lang="en-GB" sz="2400" dirty="0"/>
              <a:t>June </a:t>
            </a:r>
            <a:r>
              <a:rPr lang="en-GB" sz="2400" dirty="0" smtClean="0"/>
              <a:t>2019</a:t>
            </a:r>
            <a:endParaRPr lang="en-GB" sz="2400" dirty="0"/>
          </a:p>
          <a:p>
            <a:r>
              <a:rPr lang="en-GB" sz="2400" dirty="0"/>
              <a:t>Form back to </a:t>
            </a:r>
            <a:r>
              <a:rPr lang="en-GB" sz="2400" dirty="0" smtClean="0"/>
              <a:t>Financial </a:t>
            </a:r>
            <a:r>
              <a:rPr lang="en-GB" sz="2400" dirty="0"/>
              <a:t>Reporting </a:t>
            </a:r>
            <a:r>
              <a:rPr lang="en-GB" sz="2400" dirty="0" smtClean="0"/>
              <a:t>16 </a:t>
            </a:r>
            <a:r>
              <a:rPr lang="en-GB" sz="2400" dirty="0"/>
              <a:t>August </a:t>
            </a:r>
            <a:r>
              <a:rPr lang="en-GB" sz="2400" dirty="0" smtClean="0"/>
              <a:t>2019</a:t>
            </a:r>
            <a:endParaRPr lang="en-GB" sz="2400" dirty="0"/>
          </a:p>
          <a:p>
            <a:r>
              <a:rPr lang="en-GB" sz="2400" dirty="0" smtClean="0"/>
              <a:t>Matthew </a:t>
            </a:r>
            <a:r>
              <a:rPr lang="en-GB" sz="2400" dirty="0"/>
              <a:t>French to help and visit departments if required</a:t>
            </a:r>
          </a:p>
          <a:p>
            <a:endParaRPr lang="en-GB" dirty="0"/>
          </a:p>
        </p:txBody>
      </p:sp>
    </p:spTree>
    <p:extLst>
      <p:ext uri="{BB962C8B-B14F-4D97-AF65-F5344CB8AC3E}">
        <p14:creationId xmlns:p14="http://schemas.microsoft.com/office/powerpoint/2010/main" val="166968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Content Placeholder 2"/>
          <p:cNvSpPr>
            <a:spLocks noGrp="1"/>
          </p:cNvSpPr>
          <p:nvPr>
            <p:ph idx="1"/>
          </p:nvPr>
        </p:nvSpPr>
        <p:spPr/>
        <p:txBody>
          <a:bodyPr/>
          <a:lstStyle/>
          <a:p>
            <a:r>
              <a:rPr lang="en-GB" dirty="0"/>
              <a:t>Year end Overview</a:t>
            </a:r>
          </a:p>
          <a:p>
            <a:r>
              <a:rPr lang="en-GB" dirty="0" smtClean="0"/>
              <a:t>Year </a:t>
            </a:r>
            <a:r>
              <a:rPr lang="en-GB" dirty="0"/>
              <a:t>end </a:t>
            </a:r>
            <a:r>
              <a:rPr lang="en-GB" dirty="0" smtClean="0"/>
              <a:t>timetable and tasks</a:t>
            </a:r>
            <a:endParaRPr lang="en-GB" dirty="0"/>
          </a:p>
          <a:p>
            <a:r>
              <a:rPr lang="en-GB" dirty="0" smtClean="0"/>
              <a:t>Year </a:t>
            </a:r>
            <a:r>
              <a:rPr lang="en-GB" dirty="0"/>
              <a:t>end sign off</a:t>
            </a:r>
          </a:p>
          <a:p>
            <a:r>
              <a:rPr lang="en-GB" dirty="0" smtClean="0"/>
              <a:t>External Audit</a:t>
            </a:r>
            <a:endParaRPr lang="en-GB" dirty="0"/>
          </a:p>
          <a:p>
            <a:r>
              <a:rPr lang="en-GB" dirty="0" smtClean="0"/>
              <a:t>Areas of concern from 2017/18</a:t>
            </a:r>
            <a:endParaRPr lang="en-GB" dirty="0"/>
          </a:p>
          <a:p>
            <a:r>
              <a:rPr lang="en-GB" dirty="0" smtClean="0"/>
              <a:t>Contacts</a:t>
            </a:r>
          </a:p>
          <a:p>
            <a:r>
              <a:rPr lang="en-GB" dirty="0" smtClean="0"/>
              <a:t>New for 2019/20</a:t>
            </a:r>
            <a:endParaRPr lang="en-GB" dirty="0"/>
          </a:p>
        </p:txBody>
      </p:sp>
    </p:spTree>
    <p:extLst>
      <p:ext uri="{BB962C8B-B14F-4D97-AF65-F5344CB8AC3E}">
        <p14:creationId xmlns:p14="http://schemas.microsoft.com/office/powerpoint/2010/main" val="3695360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Departmental (GL) Accruals</a:t>
            </a:r>
            <a:endParaRPr lang="en-GB" dirty="0"/>
          </a:p>
        </p:txBody>
      </p:sp>
      <p:sp>
        <p:nvSpPr>
          <p:cNvPr id="3" name="Content Placeholder 2"/>
          <p:cNvSpPr>
            <a:spLocks noGrp="1"/>
          </p:cNvSpPr>
          <p:nvPr>
            <p:ph idx="1"/>
          </p:nvPr>
        </p:nvSpPr>
        <p:spPr/>
        <p:txBody>
          <a:bodyPr>
            <a:normAutofit/>
          </a:bodyPr>
          <a:lstStyle/>
          <a:p>
            <a:r>
              <a:rPr lang="en-GB" sz="2400" dirty="0"/>
              <a:t>Departments will </a:t>
            </a:r>
            <a:r>
              <a:rPr lang="en-GB" sz="2400" dirty="0" smtClean="0"/>
              <a:t>be </a:t>
            </a:r>
            <a:r>
              <a:rPr lang="en-GB" sz="2400" dirty="0"/>
              <a:t>posting their own </a:t>
            </a:r>
            <a:r>
              <a:rPr lang="en-GB" sz="2400" dirty="0" smtClean="0"/>
              <a:t>year-end accruals/ prepayments in 2018/19 for the first time</a:t>
            </a:r>
          </a:p>
          <a:p>
            <a:r>
              <a:rPr lang="en-GB" sz="2400" dirty="0" smtClean="0"/>
              <a:t>Departmental postings replace year-end forms for general ledger</a:t>
            </a:r>
          </a:p>
          <a:p>
            <a:r>
              <a:rPr lang="en-GB" sz="2400" dirty="0" smtClean="0"/>
              <a:t>Purpose: To match income and expenditure to the period to which it relates.</a:t>
            </a:r>
          </a:p>
          <a:p>
            <a:r>
              <a:rPr lang="en-GB" sz="2400" dirty="0" smtClean="0"/>
              <a:t>Four types of adjustment</a:t>
            </a:r>
          </a:p>
          <a:p>
            <a:pPr lvl="1"/>
            <a:r>
              <a:rPr lang="en-GB" sz="2100" dirty="0" smtClean="0"/>
              <a:t>Income Accrual</a:t>
            </a:r>
          </a:p>
          <a:p>
            <a:pPr lvl="1"/>
            <a:r>
              <a:rPr lang="en-GB" sz="2100" dirty="0" smtClean="0"/>
              <a:t>Expenditure Accrual</a:t>
            </a:r>
          </a:p>
          <a:p>
            <a:pPr lvl="1"/>
            <a:r>
              <a:rPr lang="en-GB" sz="2100" dirty="0" smtClean="0"/>
              <a:t>Prepayment</a:t>
            </a:r>
          </a:p>
          <a:p>
            <a:pPr lvl="1"/>
            <a:r>
              <a:rPr lang="en-GB" sz="2100" dirty="0" smtClean="0"/>
              <a:t>Income received in advance</a:t>
            </a:r>
          </a:p>
          <a:p>
            <a:endParaRPr lang="en-GB" sz="2400" dirty="0" smtClean="0"/>
          </a:p>
        </p:txBody>
      </p:sp>
    </p:spTree>
    <p:extLst>
      <p:ext uri="{BB962C8B-B14F-4D97-AF65-F5344CB8AC3E}">
        <p14:creationId xmlns:p14="http://schemas.microsoft.com/office/powerpoint/2010/main" val="3950655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Year-End Accruals/Prepayments and VAT</a:t>
            </a:r>
            <a:endParaRPr lang="en-GB" dirty="0"/>
          </a:p>
        </p:txBody>
      </p:sp>
      <p:sp>
        <p:nvSpPr>
          <p:cNvPr id="3" name="Content Placeholder 2"/>
          <p:cNvSpPr>
            <a:spLocks noGrp="1"/>
          </p:cNvSpPr>
          <p:nvPr>
            <p:ph idx="1"/>
          </p:nvPr>
        </p:nvSpPr>
        <p:spPr/>
        <p:txBody>
          <a:bodyPr>
            <a:normAutofit lnSpcReduction="10000"/>
          </a:bodyPr>
          <a:lstStyle/>
          <a:p>
            <a:r>
              <a:rPr lang="en-GB" sz="2400" dirty="0" smtClean="0"/>
              <a:t>Expenditure accruals and prepayments should include the net amount plus irrecoverable VAT</a:t>
            </a:r>
          </a:p>
          <a:p>
            <a:r>
              <a:rPr lang="en-GB" sz="2400" dirty="0" smtClean="0"/>
              <a:t>For prepayments, find the VAT amount from GL Transaction Listing report</a:t>
            </a:r>
          </a:p>
          <a:p>
            <a:r>
              <a:rPr lang="en-GB" sz="2400" dirty="0" smtClean="0"/>
              <a:t>For expenditure accruals:</a:t>
            </a:r>
          </a:p>
          <a:p>
            <a:pPr lvl="1"/>
            <a:r>
              <a:rPr lang="en-GB" sz="2000" dirty="0" smtClean="0"/>
              <a:t>If material, use cost centre recovery classification to calculate</a:t>
            </a:r>
          </a:p>
          <a:p>
            <a:pPr lvl="1"/>
            <a:r>
              <a:rPr lang="en-GB" sz="2000" dirty="0" smtClean="0"/>
              <a:t>“Cost Centres and VAT Recovery Classifications” at </a:t>
            </a:r>
            <a:r>
              <a:rPr lang="en-GB" sz="2000" dirty="0" smtClean="0">
                <a:hlinkClick r:id="rId3"/>
              </a:rPr>
              <a:t>https</a:t>
            </a:r>
            <a:r>
              <a:rPr lang="en-GB" sz="2000" dirty="0">
                <a:hlinkClick r:id="rId3"/>
              </a:rPr>
              <a:t>://www1.admin.ox.ac.uk/finance/support/forms_tools/useful_docs</a:t>
            </a:r>
            <a:r>
              <a:rPr lang="en-GB" sz="2000" dirty="0" smtClean="0">
                <a:hlinkClick r:id="rId3"/>
              </a:rPr>
              <a:t>/</a:t>
            </a:r>
            <a:endParaRPr lang="en-GB" sz="2000" dirty="0" smtClean="0"/>
          </a:p>
          <a:p>
            <a:pPr lvl="2"/>
            <a:r>
              <a:rPr lang="en-GB" sz="1800" dirty="0" smtClean="0"/>
              <a:t>Irrecoverable VAT  – include full VAT amount on invoice</a:t>
            </a:r>
          </a:p>
          <a:p>
            <a:pPr lvl="2"/>
            <a:r>
              <a:rPr lang="en-GB" sz="1800" dirty="0" smtClean="0"/>
              <a:t>Fully Recoverable – exclude VAT</a:t>
            </a:r>
          </a:p>
          <a:p>
            <a:pPr lvl="2"/>
            <a:r>
              <a:rPr lang="en-GB" sz="1800" dirty="0" smtClean="0"/>
              <a:t>Residual Recovery – include 88% of the VAT amount of the invoice (12% recovery)</a:t>
            </a:r>
          </a:p>
          <a:p>
            <a:pPr lvl="2"/>
            <a:r>
              <a:rPr lang="en-GB" sz="1800" dirty="0" smtClean="0"/>
              <a:t>Special rates for Museums</a:t>
            </a:r>
            <a:endParaRPr lang="en-GB" sz="1800" dirty="0"/>
          </a:p>
        </p:txBody>
      </p:sp>
    </p:spTree>
    <p:extLst>
      <p:ext uri="{BB962C8B-B14F-4D97-AF65-F5344CB8AC3E}">
        <p14:creationId xmlns:p14="http://schemas.microsoft.com/office/powerpoint/2010/main" val="517723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Year-End </a:t>
            </a:r>
            <a:r>
              <a:rPr lang="en-GB" dirty="0"/>
              <a:t>Accruals/Prepayments</a:t>
            </a:r>
            <a:br>
              <a:rPr lang="en-GB" dirty="0"/>
            </a:br>
            <a:r>
              <a:rPr lang="en-GB" dirty="0"/>
              <a:t>Where to code?</a:t>
            </a:r>
          </a:p>
        </p:txBody>
      </p:sp>
      <p:sp>
        <p:nvSpPr>
          <p:cNvPr id="3" name="Content Placeholder 2"/>
          <p:cNvSpPr>
            <a:spLocks noGrp="1"/>
          </p:cNvSpPr>
          <p:nvPr>
            <p:ph idx="1"/>
          </p:nvPr>
        </p:nvSpPr>
        <p:spPr/>
        <p:txBody>
          <a:bodyPr>
            <a:normAutofit/>
          </a:bodyPr>
          <a:lstStyle/>
          <a:p>
            <a:r>
              <a:rPr lang="en-GB" dirty="0" smtClean="0"/>
              <a:t>Please use your departmental cost centre and the following natural accounts:</a:t>
            </a:r>
          </a:p>
          <a:p>
            <a:pPr marL="0" indent="0">
              <a:buNone/>
            </a:pPr>
            <a:r>
              <a:rPr lang="en-GB" dirty="0" smtClean="0"/>
              <a:t>	Income accrual			19151</a:t>
            </a:r>
          </a:p>
          <a:p>
            <a:pPr marL="0" indent="0">
              <a:buNone/>
            </a:pPr>
            <a:r>
              <a:rPr lang="en-GB" dirty="0" smtClean="0"/>
              <a:t>	Expenditure accrual		22100</a:t>
            </a:r>
            <a:endParaRPr lang="en-GB" dirty="0"/>
          </a:p>
          <a:p>
            <a:pPr marL="0" indent="0">
              <a:buNone/>
            </a:pPr>
            <a:r>
              <a:rPr lang="en-GB" dirty="0" smtClean="0"/>
              <a:t>	Prepayment				14000</a:t>
            </a:r>
            <a:endParaRPr lang="en-GB" dirty="0"/>
          </a:p>
          <a:p>
            <a:pPr marL="0" indent="0">
              <a:buNone/>
            </a:pPr>
            <a:r>
              <a:rPr lang="en-GB" dirty="0" smtClean="0"/>
              <a:t>	Income </a:t>
            </a:r>
            <a:r>
              <a:rPr lang="en-GB" dirty="0"/>
              <a:t>received in </a:t>
            </a:r>
            <a:r>
              <a:rPr lang="en-GB" dirty="0" smtClean="0"/>
              <a:t>advance	26900</a:t>
            </a:r>
          </a:p>
          <a:p>
            <a:r>
              <a:rPr lang="en-GB" dirty="0" smtClean="0"/>
              <a:t>Use activity code 25 ON BOTH SIDES if external trade</a:t>
            </a:r>
          </a:p>
          <a:p>
            <a:r>
              <a:rPr lang="en-GB" dirty="0" smtClean="0"/>
              <a:t>Include the company name if the other party is a subsidiary company</a:t>
            </a:r>
          </a:p>
          <a:p>
            <a:r>
              <a:rPr lang="en-GB" dirty="0"/>
              <a:t>Donation and Trust Income (B and C source of funds</a:t>
            </a:r>
            <a:r>
              <a:rPr lang="en-GB" dirty="0" smtClean="0"/>
              <a:t>) should not be accrued or deferred (covered by central processes)</a:t>
            </a:r>
          </a:p>
          <a:p>
            <a:r>
              <a:rPr lang="en-GB" dirty="0" smtClean="0"/>
              <a:t>Use a reversing journal</a:t>
            </a:r>
          </a:p>
          <a:p>
            <a:endParaRPr lang="en-GB" dirty="0"/>
          </a:p>
        </p:txBody>
      </p:sp>
    </p:spTree>
    <p:extLst>
      <p:ext uri="{BB962C8B-B14F-4D97-AF65-F5344CB8AC3E}">
        <p14:creationId xmlns:p14="http://schemas.microsoft.com/office/powerpoint/2010/main" val="80200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Accruals/Prepayments</a:t>
            </a:r>
          </a:p>
        </p:txBody>
      </p:sp>
      <p:sp>
        <p:nvSpPr>
          <p:cNvPr id="3" name="Content Placeholder 2"/>
          <p:cNvSpPr>
            <a:spLocks noGrp="1"/>
          </p:cNvSpPr>
          <p:nvPr>
            <p:ph idx="1"/>
          </p:nvPr>
        </p:nvSpPr>
        <p:spPr/>
        <p:txBody>
          <a:bodyPr>
            <a:normAutofit/>
          </a:bodyPr>
          <a:lstStyle/>
          <a:p>
            <a:r>
              <a:rPr lang="en-GB" sz="2400" dirty="0" smtClean="0"/>
              <a:t>Materiality </a:t>
            </a:r>
            <a:r>
              <a:rPr lang="en-GB" sz="2400" dirty="0"/>
              <a:t>is £</a:t>
            </a:r>
            <a:r>
              <a:rPr lang="en-GB" sz="2400" dirty="0" smtClean="0"/>
              <a:t>5k </a:t>
            </a:r>
            <a:r>
              <a:rPr lang="en-GB" sz="2400" dirty="0"/>
              <a:t>for </a:t>
            </a:r>
            <a:r>
              <a:rPr lang="en-GB" sz="2400" dirty="0" smtClean="0"/>
              <a:t>year-end</a:t>
            </a:r>
            <a:endParaRPr lang="en-GB" sz="2400" dirty="0"/>
          </a:p>
          <a:p>
            <a:r>
              <a:rPr lang="en-GB" sz="2400" dirty="0"/>
              <a:t>NO INTERNAL </a:t>
            </a:r>
            <a:r>
              <a:rPr lang="en-GB" sz="2400" dirty="0" smtClean="0"/>
              <a:t>TRANSACTIONS</a:t>
            </a:r>
            <a:endParaRPr lang="en-GB" sz="2400" dirty="0"/>
          </a:p>
          <a:p>
            <a:r>
              <a:rPr lang="en-GB" sz="2400" dirty="0"/>
              <a:t>Departmental Capital Items - If there are any accruals relating to capital items over £</a:t>
            </a:r>
            <a:r>
              <a:rPr lang="en-GB" sz="2400" dirty="0" smtClean="0"/>
              <a:t>50k </a:t>
            </a:r>
            <a:r>
              <a:rPr lang="en-GB" sz="2400" dirty="0"/>
              <a:t>not on a project, please send details to the Fixed Asset Accountant (via yearend19 mailbox</a:t>
            </a:r>
            <a:r>
              <a:rPr lang="en-GB" sz="2400" dirty="0" smtClean="0"/>
              <a:t>).</a:t>
            </a:r>
          </a:p>
          <a:p>
            <a:r>
              <a:rPr lang="en-GB" sz="2400" dirty="0" smtClean="0"/>
              <a:t>Complete postings by Thursday 15</a:t>
            </a:r>
            <a:r>
              <a:rPr lang="en-GB" sz="2400" baseline="30000" dirty="0" smtClean="0"/>
              <a:t>th</a:t>
            </a:r>
            <a:r>
              <a:rPr lang="en-GB" sz="2400" dirty="0" smtClean="0"/>
              <a:t> August</a:t>
            </a:r>
            <a:endParaRPr lang="en-GB" sz="2400" dirty="0"/>
          </a:p>
          <a:p>
            <a:endParaRPr lang="en-GB" sz="2400" dirty="0" smtClean="0"/>
          </a:p>
          <a:p>
            <a:endParaRPr lang="en-GB" sz="2400" dirty="0"/>
          </a:p>
        </p:txBody>
      </p:sp>
    </p:spTree>
    <p:extLst>
      <p:ext uri="{BB962C8B-B14F-4D97-AF65-F5344CB8AC3E}">
        <p14:creationId xmlns:p14="http://schemas.microsoft.com/office/powerpoint/2010/main" val="16889675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Year-End </a:t>
            </a:r>
            <a:r>
              <a:rPr lang="en-GB" dirty="0" smtClean="0"/>
              <a:t>Accruals/Prepayments</a:t>
            </a:r>
            <a:br>
              <a:rPr lang="en-GB" dirty="0" smtClean="0"/>
            </a:br>
            <a:r>
              <a:rPr lang="en-GB" dirty="0" smtClean="0"/>
              <a:t>Reconciliations</a:t>
            </a:r>
            <a:endParaRPr lang="en-GB" dirty="0"/>
          </a:p>
        </p:txBody>
      </p:sp>
      <p:sp>
        <p:nvSpPr>
          <p:cNvPr id="3" name="Content Placeholder 2"/>
          <p:cNvSpPr>
            <a:spLocks noGrp="1"/>
          </p:cNvSpPr>
          <p:nvPr>
            <p:ph idx="1"/>
          </p:nvPr>
        </p:nvSpPr>
        <p:spPr/>
        <p:txBody>
          <a:bodyPr>
            <a:normAutofit/>
          </a:bodyPr>
          <a:lstStyle/>
          <a:p>
            <a:r>
              <a:rPr lang="en-GB" sz="2400" dirty="0" smtClean="0"/>
              <a:t>Departments should be </a:t>
            </a:r>
            <a:r>
              <a:rPr lang="en-GB" sz="2400" dirty="0"/>
              <a:t>able to </a:t>
            </a:r>
            <a:r>
              <a:rPr lang="en-GB" sz="2400" dirty="0" smtClean="0"/>
              <a:t>provide reconciliations</a:t>
            </a:r>
          </a:p>
          <a:p>
            <a:r>
              <a:rPr lang="en-GB" sz="2400" dirty="0" smtClean="0"/>
              <a:t>External </a:t>
            </a:r>
            <a:r>
              <a:rPr lang="en-GB" sz="2400" dirty="0"/>
              <a:t>auditors will request to see reconciliations and backing documents at year end for large amounts and a random sample of other accruals</a:t>
            </a:r>
          </a:p>
        </p:txBody>
      </p:sp>
    </p:spTree>
    <p:extLst>
      <p:ext uri="{BB962C8B-B14F-4D97-AF65-F5344CB8AC3E}">
        <p14:creationId xmlns:p14="http://schemas.microsoft.com/office/powerpoint/2010/main" val="601000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479999"/>
          </a:xfrm>
        </p:spPr>
        <p:txBody>
          <a:bodyPr>
            <a:normAutofit fontScale="90000"/>
          </a:bodyPr>
          <a:lstStyle/>
          <a:p>
            <a:r>
              <a:rPr lang="en-GB" dirty="0"/>
              <a:t>Year-End Timetable – September </a:t>
            </a:r>
            <a:r>
              <a:rPr lang="en-GB" dirty="0" smtClean="0"/>
              <a:t>2019</a:t>
            </a:r>
            <a:endParaRPr lang="en-GB" dirty="0"/>
          </a:p>
        </p:txBody>
      </p:sp>
      <p:sp>
        <p:nvSpPr>
          <p:cNvPr id="3" name="Content Placeholder 2"/>
          <p:cNvSpPr>
            <a:spLocks noGrp="1"/>
          </p:cNvSpPr>
          <p:nvPr>
            <p:ph idx="1"/>
          </p:nvPr>
        </p:nvSpPr>
        <p:spPr/>
        <p:txBody>
          <a:bodyPr/>
          <a:lstStyle/>
          <a:p>
            <a:endParaRPr lang="en-GB" dirty="0"/>
          </a:p>
        </p:txBody>
      </p:sp>
      <p:graphicFrame>
        <p:nvGraphicFramePr>
          <p:cNvPr id="4" name="Table 3"/>
          <p:cNvGraphicFramePr>
            <a:graphicFrameLocks noGrp="1"/>
          </p:cNvGraphicFramePr>
          <p:nvPr>
            <p:extLst/>
          </p:nvPr>
        </p:nvGraphicFramePr>
        <p:xfrm>
          <a:off x="628651" y="1011748"/>
          <a:ext cx="8361440" cy="5735320"/>
        </p:xfrm>
        <a:graphic>
          <a:graphicData uri="http://schemas.openxmlformats.org/drawingml/2006/table">
            <a:tbl>
              <a:tblPr firstRow="1" bandRow="1">
                <a:tableStyleId>{5C22544A-7EE6-4342-B048-85BDC9FD1C3A}</a:tableStyleId>
              </a:tblPr>
              <a:tblGrid>
                <a:gridCol w="1598501">
                  <a:extLst>
                    <a:ext uri="{9D8B030D-6E8A-4147-A177-3AD203B41FA5}">
                      <a16:colId xmlns:a16="http://schemas.microsoft.com/office/drawing/2014/main" val="1083477480"/>
                    </a:ext>
                  </a:extLst>
                </a:gridCol>
                <a:gridCol w="1702052">
                  <a:extLst>
                    <a:ext uri="{9D8B030D-6E8A-4147-A177-3AD203B41FA5}">
                      <a16:colId xmlns:a16="http://schemas.microsoft.com/office/drawing/2014/main" val="3388407996"/>
                    </a:ext>
                  </a:extLst>
                </a:gridCol>
                <a:gridCol w="1647730">
                  <a:extLst>
                    <a:ext uri="{9D8B030D-6E8A-4147-A177-3AD203B41FA5}">
                      <a16:colId xmlns:a16="http://schemas.microsoft.com/office/drawing/2014/main" val="4286432339"/>
                    </a:ext>
                  </a:extLst>
                </a:gridCol>
                <a:gridCol w="1656784">
                  <a:extLst>
                    <a:ext uri="{9D8B030D-6E8A-4147-A177-3AD203B41FA5}">
                      <a16:colId xmlns:a16="http://schemas.microsoft.com/office/drawing/2014/main" val="2296614068"/>
                    </a:ext>
                  </a:extLst>
                </a:gridCol>
                <a:gridCol w="1756373">
                  <a:extLst>
                    <a:ext uri="{9D8B030D-6E8A-4147-A177-3AD203B41FA5}">
                      <a16:colId xmlns:a16="http://schemas.microsoft.com/office/drawing/2014/main" val="3165804420"/>
                    </a:ext>
                  </a:extLst>
                </a:gridCol>
              </a:tblGrid>
              <a:tr h="370840">
                <a:tc>
                  <a:txBody>
                    <a:bodyPr/>
                    <a:lstStyle/>
                    <a:p>
                      <a:r>
                        <a:rPr lang="en-GB" dirty="0" smtClean="0"/>
                        <a:t>Monday</a:t>
                      </a:r>
                      <a:endParaRPr lang="en-GB" dirty="0"/>
                    </a:p>
                  </a:txBody>
                  <a:tcPr/>
                </a:tc>
                <a:tc>
                  <a:txBody>
                    <a:bodyPr/>
                    <a:lstStyle/>
                    <a:p>
                      <a:r>
                        <a:rPr lang="en-GB" dirty="0" smtClean="0"/>
                        <a:t>Tuesday</a:t>
                      </a:r>
                      <a:endParaRPr lang="en-GB" dirty="0"/>
                    </a:p>
                  </a:txBody>
                  <a:tcPr/>
                </a:tc>
                <a:tc>
                  <a:txBody>
                    <a:bodyPr/>
                    <a:lstStyle/>
                    <a:p>
                      <a:r>
                        <a:rPr lang="en-GB" dirty="0" smtClean="0"/>
                        <a:t>Wednesday</a:t>
                      </a:r>
                      <a:endParaRPr lang="en-GB" dirty="0"/>
                    </a:p>
                  </a:txBody>
                  <a:tcPr/>
                </a:tc>
                <a:tc>
                  <a:txBody>
                    <a:bodyPr/>
                    <a:lstStyle/>
                    <a:p>
                      <a:r>
                        <a:rPr lang="en-GB" dirty="0" smtClean="0"/>
                        <a:t>Thursday</a:t>
                      </a:r>
                      <a:endParaRPr lang="en-GB" dirty="0"/>
                    </a:p>
                  </a:txBody>
                  <a:tcPr/>
                </a:tc>
                <a:tc>
                  <a:txBody>
                    <a:bodyPr/>
                    <a:lstStyle/>
                    <a:p>
                      <a:r>
                        <a:rPr lang="en-GB" dirty="0" smtClean="0"/>
                        <a:t>Friday</a:t>
                      </a:r>
                      <a:endParaRPr lang="en-GB" dirty="0"/>
                    </a:p>
                  </a:txBody>
                  <a:tcPr/>
                </a:tc>
                <a:extLst>
                  <a:ext uri="{0D108BD9-81ED-4DB2-BD59-A6C34878D82A}">
                    <a16:rowId xmlns:a16="http://schemas.microsoft.com/office/drawing/2014/main" val="2186662595"/>
                  </a:ext>
                </a:extLst>
              </a:tr>
              <a:tr h="370840">
                <a:tc>
                  <a:txBody>
                    <a:bodyPr/>
                    <a:lstStyle/>
                    <a:p>
                      <a:r>
                        <a:rPr lang="en-GB" sz="1400" dirty="0" smtClean="0"/>
                        <a:t>2</a:t>
                      </a:r>
                    </a:p>
                    <a:p>
                      <a:endParaRPr lang="en-GB" sz="1100" dirty="0"/>
                    </a:p>
                  </a:txBody>
                  <a:tcPr/>
                </a:tc>
                <a:tc>
                  <a:txBody>
                    <a:bodyPr/>
                    <a:lstStyle/>
                    <a:p>
                      <a:r>
                        <a:rPr lang="en-GB" sz="1400" dirty="0" smtClean="0"/>
                        <a:t>3</a:t>
                      </a:r>
                      <a:endParaRPr lang="en-GB" sz="1400" dirty="0"/>
                    </a:p>
                  </a:txBody>
                  <a:tcPr/>
                </a:tc>
                <a:tc>
                  <a:txBody>
                    <a:bodyPr/>
                    <a:lstStyle/>
                    <a:p>
                      <a:r>
                        <a:rPr lang="en-GB" sz="1400" b="0" dirty="0" smtClean="0">
                          <a:solidFill>
                            <a:schemeClr val="tx1"/>
                          </a:solidFill>
                        </a:rPr>
                        <a:t>4</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400" kern="1200" dirty="0" smtClean="0">
                          <a:solidFill>
                            <a:srgbClr val="FF0000"/>
                          </a:solidFill>
                          <a:effectLst/>
                          <a:latin typeface="+mn-lt"/>
                          <a:ea typeface="Calibri"/>
                          <a:cs typeface="Times New Roman"/>
                        </a:rPr>
                        <a:t>GL CLOSES FOR JULY 2019</a:t>
                      </a:r>
                      <a:endParaRPr lang="en-GB" sz="1400" kern="1200" dirty="0" smtClean="0">
                        <a:solidFill>
                          <a:srgbClr val="365F91"/>
                        </a:solidFill>
                        <a:effectLst/>
                        <a:latin typeface="+mn-lt"/>
                        <a:ea typeface="Calibri"/>
                        <a:cs typeface="Times New Roman"/>
                      </a:endParaRPr>
                    </a:p>
                    <a:p>
                      <a:endParaRPr lang="en-GB" sz="1400" dirty="0">
                        <a:solidFill>
                          <a:schemeClr val="tx1"/>
                        </a:solidFill>
                      </a:endParaRPr>
                    </a:p>
                  </a:txBody>
                  <a:tcPr/>
                </a:tc>
                <a:tc>
                  <a:txBody>
                    <a:bodyPr/>
                    <a:lstStyle/>
                    <a:p>
                      <a:r>
                        <a:rPr lang="en-GB" sz="1400" dirty="0" smtClean="0"/>
                        <a:t>5</a:t>
                      </a:r>
                    </a:p>
                  </a:txBody>
                  <a:tcPr/>
                </a:tc>
                <a:tc>
                  <a:txBody>
                    <a:bodyPr/>
                    <a:lstStyle/>
                    <a:p>
                      <a:r>
                        <a:rPr lang="en-GB" sz="1400" dirty="0" smtClean="0"/>
                        <a:t>6</a:t>
                      </a:r>
                    </a:p>
                    <a:p>
                      <a:endParaRPr lang="en-GB" sz="1400" dirty="0" smtClean="0"/>
                    </a:p>
                    <a:p>
                      <a:endParaRPr lang="en-GB" sz="1400" dirty="0" smtClean="0"/>
                    </a:p>
                    <a:p>
                      <a:endParaRPr lang="en-GB" sz="1400" dirty="0" smtClean="0"/>
                    </a:p>
                  </a:txBody>
                  <a:tcPr/>
                </a:tc>
                <a:extLst>
                  <a:ext uri="{0D108BD9-81ED-4DB2-BD59-A6C34878D82A}">
                    <a16:rowId xmlns:a16="http://schemas.microsoft.com/office/drawing/2014/main" val="2099360812"/>
                  </a:ext>
                </a:extLst>
              </a:tr>
              <a:tr h="370840">
                <a:tc>
                  <a:txBody>
                    <a:bodyPr/>
                    <a:lstStyle/>
                    <a:p>
                      <a:r>
                        <a:rPr lang="en-GB" sz="1400" dirty="0" smtClean="0"/>
                        <a:t>9</a:t>
                      </a:r>
                    </a:p>
                    <a:p>
                      <a:endParaRPr lang="en-GB" sz="1100" dirty="0" smtClean="0"/>
                    </a:p>
                    <a:p>
                      <a:endParaRPr lang="en-GB" sz="1100" dirty="0" smtClean="0"/>
                    </a:p>
                    <a:p>
                      <a:endParaRPr lang="en-GB" sz="1100" dirty="0"/>
                    </a:p>
                  </a:txBody>
                  <a:tcPr/>
                </a:tc>
                <a:tc>
                  <a:txBody>
                    <a:bodyPr/>
                    <a:lstStyle/>
                    <a:p>
                      <a:r>
                        <a:rPr lang="en-GB" sz="1400" dirty="0" smtClean="0"/>
                        <a:t>10</a:t>
                      </a:r>
                      <a:endParaRPr lang="en-GB" sz="1200" dirty="0" smtClean="0"/>
                    </a:p>
                    <a:p>
                      <a:endParaRPr lang="en-GB" sz="1400" dirty="0" smtClean="0"/>
                    </a:p>
                  </a:txBody>
                  <a:tcPr/>
                </a:tc>
                <a:tc>
                  <a:txBody>
                    <a:bodyPr/>
                    <a:lstStyle/>
                    <a:p>
                      <a:r>
                        <a:rPr lang="en-GB" sz="1400" dirty="0" smtClean="0"/>
                        <a:t>11</a:t>
                      </a:r>
                    </a:p>
                    <a:p>
                      <a:r>
                        <a:rPr lang="en-GB" sz="1400" dirty="0" smtClean="0"/>
                        <a:t>START REVIEW OF DEPARTMENTAL RESERVES BALANCES</a:t>
                      </a:r>
                    </a:p>
                  </a:txBody>
                  <a:tcPr/>
                </a:tc>
                <a:tc>
                  <a:txBody>
                    <a:bodyPr/>
                    <a:lstStyle/>
                    <a:p>
                      <a:r>
                        <a:rPr lang="en-GB" sz="1400" dirty="0" smtClean="0"/>
                        <a:t>12</a:t>
                      </a:r>
                    </a:p>
                  </a:txBody>
                  <a:tcPr/>
                </a:tc>
                <a:tc>
                  <a:txBody>
                    <a:bodyPr/>
                    <a:lstStyle/>
                    <a:p>
                      <a:r>
                        <a:rPr lang="en-GB" sz="1400" dirty="0" smtClean="0"/>
                        <a:t>13</a:t>
                      </a:r>
                    </a:p>
                  </a:txBody>
                  <a:tcPr/>
                </a:tc>
                <a:extLst>
                  <a:ext uri="{0D108BD9-81ED-4DB2-BD59-A6C34878D82A}">
                    <a16:rowId xmlns:a16="http://schemas.microsoft.com/office/drawing/2014/main" val="1690687141"/>
                  </a:ext>
                </a:extLst>
              </a:tr>
              <a:tr h="808475">
                <a:tc>
                  <a:txBody>
                    <a:bodyPr/>
                    <a:lstStyle/>
                    <a:p>
                      <a:r>
                        <a:rPr lang="en-GB" sz="1400" dirty="0" smtClean="0"/>
                        <a:t>16</a:t>
                      </a:r>
                    </a:p>
                    <a:p>
                      <a:pPr marL="0" marR="0" lvl="0" indent="0" algn="l" defTabSz="685491"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effectLst/>
                          <a:latin typeface="+mn-lt"/>
                          <a:ea typeface="Calibri"/>
                          <a:cs typeface="Times New Roman"/>
                        </a:rPr>
                        <a:t>FINAL AUDIT STARTS</a:t>
                      </a:r>
                    </a:p>
                    <a:p>
                      <a:endParaRPr lang="en-GB" sz="1400" dirty="0" smtClean="0"/>
                    </a:p>
                  </a:txBody>
                  <a:tcPr/>
                </a:tc>
                <a:tc>
                  <a:txBody>
                    <a:bodyPr/>
                    <a:lstStyle/>
                    <a:p>
                      <a:r>
                        <a:rPr lang="en-GB" sz="1400" dirty="0" smtClean="0"/>
                        <a:t>17</a:t>
                      </a:r>
                      <a:endParaRPr lang="en-GB" sz="1400" dirty="0"/>
                    </a:p>
                  </a:txBody>
                  <a:tcPr/>
                </a:tc>
                <a:tc>
                  <a:txBody>
                    <a:bodyPr/>
                    <a:lstStyle/>
                    <a:p>
                      <a:r>
                        <a:rPr lang="en-GB" sz="1400" dirty="0" smtClean="0"/>
                        <a:t>18</a:t>
                      </a:r>
                    </a:p>
                  </a:txBody>
                  <a:tcPr/>
                </a:tc>
                <a:tc>
                  <a:txBody>
                    <a:bodyPr/>
                    <a:lstStyle/>
                    <a:p>
                      <a:r>
                        <a:rPr lang="en-GB" sz="1400" dirty="0" smtClean="0"/>
                        <a:t>19</a:t>
                      </a:r>
                    </a:p>
                    <a:p>
                      <a:endParaRPr lang="en-GB" sz="1200" cap="all" baseline="0" dirty="0"/>
                    </a:p>
                  </a:txBody>
                  <a:tcPr/>
                </a:tc>
                <a:tc>
                  <a:txBody>
                    <a:bodyPr/>
                    <a:lstStyle/>
                    <a:p>
                      <a:r>
                        <a:rPr lang="en-GB" sz="1400" dirty="0" smtClean="0"/>
                        <a:t>20</a:t>
                      </a:r>
                    </a:p>
                    <a:p>
                      <a:endParaRPr lang="en-GB" sz="1100" cap="all" baseline="0" dirty="0"/>
                    </a:p>
                  </a:txBody>
                  <a:tcPr/>
                </a:tc>
                <a:extLst>
                  <a:ext uri="{0D108BD9-81ED-4DB2-BD59-A6C34878D82A}">
                    <a16:rowId xmlns:a16="http://schemas.microsoft.com/office/drawing/2014/main" val="2016957942"/>
                  </a:ext>
                </a:extLst>
              </a:tr>
              <a:tr h="370840">
                <a:tc>
                  <a:txBody>
                    <a:bodyPr/>
                    <a:lstStyle/>
                    <a:p>
                      <a:r>
                        <a:rPr lang="en-GB" sz="1400" dirty="0" smtClean="0"/>
                        <a:t>23</a:t>
                      </a:r>
                    </a:p>
                    <a:p>
                      <a:endParaRPr lang="en-GB" sz="1100" dirty="0" smtClean="0"/>
                    </a:p>
                    <a:p>
                      <a:endParaRPr lang="en-GB" sz="1100" dirty="0" smtClean="0"/>
                    </a:p>
                    <a:p>
                      <a:endParaRPr lang="en-GB" sz="1100" dirty="0"/>
                    </a:p>
                  </a:txBody>
                  <a:tcPr/>
                </a:tc>
                <a:tc>
                  <a:txBody>
                    <a:bodyPr/>
                    <a:lstStyle/>
                    <a:p>
                      <a:r>
                        <a:rPr lang="en-GB" sz="1400" dirty="0" smtClean="0"/>
                        <a:t>24</a:t>
                      </a:r>
                    </a:p>
                    <a:p>
                      <a:endParaRPr lang="en-GB" sz="1400" dirty="0" smtClean="0"/>
                    </a:p>
                    <a:p>
                      <a:endParaRPr lang="en-GB" sz="1400" dirty="0" smtClean="0"/>
                    </a:p>
                  </a:txBody>
                  <a:tcPr/>
                </a:tc>
                <a:tc>
                  <a:txBody>
                    <a:bodyPr/>
                    <a:lstStyle/>
                    <a:p>
                      <a:r>
                        <a:rPr lang="en-GB" sz="1400" dirty="0" smtClean="0"/>
                        <a:t>25</a:t>
                      </a:r>
                    </a:p>
                    <a:p>
                      <a:r>
                        <a:rPr lang="en-GB" sz="1400" dirty="0" smtClean="0"/>
                        <a:t>SUBMIT FINAL RESERVES FIGURES TO FINANCE</a:t>
                      </a:r>
                    </a:p>
                  </a:txBody>
                  <a:tcPr/>
                </a:tc>
                <a:tc>
                  <a:txBody>
                    <a:bodyPr/>
                    <a:lstStyle/>
                    <a:p>
                      <a:r>
                        <a:rPr lang="en-GB" sz="1400" dirty="0" smtClean="0"/>
                        <a:t>26</a:t>
                      </a:r>
                    </a:p>
                    <a:p>
                      <a:endParaRPr lang="en-GB" sz="1100" cap="all" baseline="0" dirty="0"/>
                    </a:p>
                  </a:txBody>
                  <a:tcPr/>
                </a:tc>
                <a:tc>
                  <a:txBody>
                    <a:bodyPr/>
                    <a:lstStyle/>
                    <a:p>
                      <a:r>
                        <a:rPr lang="en-GB" sz="1400" dirty="0" smtClean="0"/>
                        <a:t>27</a:t>
                      </a:r>
                    </a:p>
                  </a:txBody>
                  <a:tcPr/>
                </a:tc>
                <a:extLst>
                  <a:ext uri="{0D108BD9-81ED-4DB2-BD59-A6C34878D82A}">
                    <a16:rowId xmlns:a16="http://schemas.microsoft.com/office/drawing/2014/main" val="4286126760"/>
                  </a:ext>
                </a:extLst>
              </a:tr>
              <a:tr h="370840">
                <a:tc>
                  <a:txBody>
                    <a:bodyPr/>
                    <a:lstStyle/>
                    <a:p>
                      <a:r>
                        <a:rPr lang="en-GB" sz="1400" dirty="0" smtClean="0"/>
                        <a:t>30</a:t>
                      </a:r>
                      <a:endParaRPr lang="en-GB" sz="1400" b="1" dirty="0" smtClean="0">
                        <a:solidFill>
                          <a:srgbClr val="FF0000"/>
                        </a:solidFill>
                      </a:endParaRPr>
                    </a:p>
                    <a:p>
                      <a:r>
                        <a:rPr lang="en-GB" sz="1400" dirty="0" smtClean="0"/>
                        <a:t>DEPARTMENT YEAR END SIGN OFF (YE01)</a:t>
                      </a:r>
                    </a:p>
                    <a:p>
                      <a:r>
                        <a:rPr lang="en-GB" sz="1400" dirty="0" smtClean="0"/>
                        <a:t>SELF ASSURANCE SIGN-OFF</a:t>
                      </a:r>
                    </a:p>
                  </a:txBody>
                  <a:tcPr/>
                </a:tc>
                <a:tc>
                  <a:txBody>
                    <a:bodyPr/>
                    <a:lstStyle/>
                    <a:p>
                      <a:endParaRPr lang="en-GB" sz="1400" dirty="0"/>
                    </a:p>
                  </a:txBody>
                  <a:tcPr/>
                </a:tc>
                <a:tc>
                  <a:txBody>
                    <a:bodyPr/>
                    <a:lstStyle/>
                    <a:p>
                      <a:endParaRPr lang="en-GB" sz="1100" dirty="0"/>
                    </a:p>
                  </a:txBody>
                  <a:tcPr/>
                </a:tc>
                <a:tc>
                  <a:txBody>
                    <a:bodyPr/>
                    <a:lstStyle/>
                    <a:p>
                      <a:endParaRPr lang="en-GB" sz="1200" dirty="0" smtClean="0"/>
                    </a:p>
                  </a:txBody>
                  <a:tcPr/>
                </a:tc>
                <a:tc>
                  <a:txBody>
                    <a:bodyPr/>
                    <a:lstStyle/>
                    <a:p>
                      <a:pPr marL="0" marR="0" lvl="0" indent="0" algn="l" defTabSz="685491" rtl="0" eaLnBrk="1" fontAlgn="auto" latinLnBrk="0" hangingPunct="1">
                        <a:lnSpc>
                          <a:spcPct val="100000"/>
                        </a:lnSpc>
                        <a:spcBef>
                          <a:spcPts val="0"/>
                        </a:spcBef>
                        <a:spcAft>
                          <a:spcPts val="0"/>
                        </a:spcAft>
                        <a:buClrTx/>
                        <a:buSzTx/>
                        <a:buFontTx/>
                        <a:buNone/>
                        <a:tabLst/>
                        <a:defRPr/>
                      </a:pPr>
                      <a:endParaRPr lang="en-GB" sz="1400" dirty="0"/>
                    </a:p>
                  </a:txBody>
                  <a:tcPr/>
                </a:tc>
                <a:extLst>
                  <a:ext uri="{0D108BD9-81ED-4DB2-BD59-A6C34878D82A}">
                    <a16:rowId xmlns:a16="http://schemas.microsoft.com/office/drawing/2014/main" val="3645854601"/>
                  </a:ext>
                </a:extLst>
              </a:tr>
            </a:tbl>
          </a:graphicData>
        </a:graphic>
      </p:graphicFrame>
    </p:spTree>
    <p:extLst>
      <p:ext uri="{BB962C8B-B14F-4D97-AF65-F5344CB8AC3E}">
        <p14:creationId xmlns:p14="http://schemas.microsoft.com/office/powerpoint/2010/main" val="25404702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September 2019</a:t>
            </a:r>
            <a:endParaRPr lang="en-GB" dirty="0"/>
          </a:p>
        </p:txBody>
      </p:sp>
      <p:sp>
        <p:nvSpPr>
          <p:cNvPr id="3" name="Content Placeholder 2"/>
          <p:cNvSpPr>
            <a:spLocks noGrp="1"/>
          </p:cNvSpPr>
          <p:nvPr>
            <p:ph idx="1"/>
          </p:nvPr>
        </p:nvSpPr>
        <p:spPr/>
        <p:txBody>
          <a:bodyPr>
            <a:normAutofit/>
          </a:bodyPr>
          <a:lstStyle/>
          <a:p>
            <a:r>
              <a:rPr lang="en-GB" sz="2400" dirty="0"/>
              <a:t>Departmental accounts finalised</a:t>
            </a:r>
          </a:p>
          <a:p>
            <a:r>
              <a:rPr lang="en-GB" sz="2400" dirty="0"/>
              <a:t>External audit</a:t>
            </a:r>
          </a:p>
          <a:p>
            <a:r>
              <a:rPr lang="en-GB" sz="2400" dirty="0" smtClean="0"/>
              <a:t>Reserves</a:t>
            </a:r>
          </a:p>
          <a:p>
            <a:pPr lvl="1"/>
            <a:r>
              <a:rPr lang="en-GB" sz="2100" dirty="0" smtClean="0"/>
              <a:t>Same re-allocation process as for 2017/18</a:t>
            </a:r>
            <a:endParaRPr lang="en-GB" sz="2100" dirty="0"/>
          </a:p>
          <a:p>
            <a:r>
              <a:rPr lang="en-GB" sz="2400" dirty="0"/>
              <a:t>Deal with any audit </a:t>
            </a:r>
            <a:r>
              <a:rPr lang="en-GB" sz="2400" dirty="0" smtClean="0"/>
              <a:t>queries</a:t>
            </a:r>
          </a:p>
          <a:p>
            <a:r>
              <a:rPr lang="en-GB" sz="2400" dirty="0" smtClean="0"/>
              <a:t>Year </a:t>
            </a:r>
            <a:r>
              <a:rPr lang="en-GB" sz="2400" dirty="0"/>
              <a:t>end sign-off (form YE01</a:t>
            </a:r>
            <a:r>
              <a:rPr lang="en-GB" sz="2400" dirty="0" smtClean="0"/>
              <a:t>)</a:t>
            </a:r>
          </a:p>
          <a:p>
            <a:pPr lvl="1"/>
            <a:r>
              <a:rPr lang="en-GB" sz="2000" dirty="0"/>
              <a:t>Make Ben Heath aware of any problems in </a:t>
            </a:r>
            <a:r>
              <a:rPr lang="en-GB" sz="2000" dirty="0" smtClean="0"/>
              <a:t>advance</a:t>
            </a:r>
          </a:p>
          <a:p>
            <a:pPr lvl="1"/>
            <a:r>
              <a:rPr lang="en-GB" sz="2100" dirty="0" smtClean="0"/>
              <a:t>Deadline 30</a:t>
            </a:r>
            <a:r>
              <a:rPr lang="en-GB" sz="2100" baseline="30000" dirty="0" smtClean="0"/>
              <a:t>th</a:t>
            </a:r>
            <a:r>
              <a:rPr lang="en-GB" sz="2100" dirty="0" smtClean="0"/>
              <a:t> September - issue with late submission in 2017/18</a:t>
            </a:r>
            <a:endParaRPr lang="en-GB" sz="2100" dirty="0"/>
          </a:p>
          <a:p>
            <a:endParaRPr lang="en-GB" sz="2400" dirty="0"/>
          </a:p>
          <a:p>
            <a:endParaRPr lang="en-GB" sz="2400" dirty="0"/>
          </a:p>
        </p:txBody>
      </p:sp>
    </p:spTree>
    <p:extLst>
      <p:ext uri="{BB962C8B-B14F-4D97-AF65-F5344CB8AC3E}">
        <p14:creationId xmlns:p14="http://schemas.microsoft.com/office/powerpoint/2010/main" val="894600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Audit</a:t>
            </a:r>
            <a:endParaRPr lang="en-GB" dirty="0"/>
          </a:p>
        </p:txBody>
      </p:sp>
      <p:sp>
        <p:nvSpPr>
          <p:cNvPr id="3" name="Content Placeholder 2"/>
          <p:cNvSpPr>
            <a:spLocks noGrp="1"/>
          </p:cNvSpPr>
          <p:nvPr>
            <p:ph idx="1"/>
          </p:nvPr>
        </p:nvSpPr>
        <p:spPr/>
        <p:txBody>
          <a:bodyPr>
            <a:normAutofit/>
          </a:bodyPr>
          <a:lstStyle/>
          <a:p>
            <a:r>
              <a:rPr lang="en-GB" sz="2400" dirty="0"/>
              <a:t>KPMG are </a:t>
            </a:r>
            <a:r>
              <a:rPr lang="en-GB" sz="2400" dirty="0" smtClean="0"/>
              <a:t>still the </a:t>
            </a:r>
            <a:r>
              <a:rPr lang="en-GB" sz="2400" dirty="0"/>
              <a:t>external auditors</a:t>
            </a:r>
          </a:p>
          <a:p>
            <a:r>
              <a:rPr lang="en-GB" sz="2400" dirty="0"/>
              <a:t>Interim audit complete – no issues</a:t>
            </a:r>
          </a:p>
          <a:p>
            <a:r>
              <a:rPr lang="en-GB" sz="2400" dirty="0"/>
              <a:t>Main audit for seven weeks from </a:t>
            </a:r>
            <a:r>
              <a:rPr lang="en-GB" sz="2400" dirty="0" smtClean="0"/>
              <a:t>16 </a:t>
            </a:r>
            <a:r>
              <a:rPr lang="en-GB" sz="2400" dirty="0"/>
              <a:t>September</a:t>
            </a:r>
          </a:p>
          <a:p>
            <a:r>
              <a:rPr lang="en-GB" sz="2400" dirty="0"/>
              <a:t>Audit queries:</a:t>
            </a:r>
          </a:p>
          <a:p>
            <a:pPr marL="0" indent="0">
              <a:buNone/>
            </a:pPr>
            <a:r>
              <a:rPr lang="en-GB" sz="2400" dirty="0" smtClean="0"/>
              <a:t>	Transactions </a:t>
            </a:r>
            <a:r>
              <a:rPr lang="en-GB" sz="2400" dirty="0"/>
              <a:t>– sales, purchases, </a:t>
            </a:r>
            <a:r>
              <a:rPr lang="en-GB" sz="2400" dirty="0" smtClean="0"/>
              <a:t>journals</a:t>
            </a:r>
            <a:endParaRPr lang="en-GB" sz="2400" dirty="0"/>
          </a:p>
          <a:p>
            <a:pPr marL="0" indent="0">
              <a:buNone/>
            </a:pPr>
            <a:r>
              <a:rPr lang="en-GB" sz="2400" dirty="0" smtClean="0"/>
              <a:t>	Departmental </a:t>
            </a:r>
            <a:r>
              <a:rPr lang="en-GB" sz="2400" dirty="0"/>
              <a:t>visits for fixed assets</a:t>
            </a:r>
          </a:p>
          <a:p>
            <a:r>
              <a:rPr lang="en-GB" sz="2400" dirty="0"/>
              <a:t>Contact the Financial Reporting team with any </a:t>
            </a:r>
            <a:r>
              <a:rPr lang="en-GB" sz="2400" dirty="0" smtClean="0"/>
              <a:t>concerns</a:t>
            </a:r>
          </a:p>
          <a:p>
            <a:r>
              <a:rPr lang="en-GB" sz="2400" dirty="0" smtClean="0"/>
              <a:t>Extra </a:t>
            </a:r>
            <a:r>
              <a:rPr lang="en-GB" sz="2400" dirty="0"/>
              <a:t>work on miscellaneous income (some done at interim audit in April)</a:t>
            </a:r>
          </a:p>
          <a:p>
            <a:endParaRPr lang="en-GB" sz="2400" dirty="0"/>
          </a:p>
          <a:p>
            <a:endParaRPr lang="en-GB" sz="2400" dirty="0"/>
          </a:p>
        </p:txBody>
      </p:sp>
    </p:spTree>
    <p:extLst>
      <p:ext uri="{BB962C8B-B14F-4D97-AF65-F5344CB8AC3E}">
        <p14:creationId xmlns:p14="http://schemas.microsoft.com/office/powerpoint/2010/main" val="2183931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Areas of Concern – </a:t>
            </a:r>
            <a:r>
              <a:rPr lang="en-GB" dirty="0" smtClean="0"/>
              <a:t>Payments beyond payment terms and invoice processing times</a:t>
            </a:r>
            <a:endParaRPr lang="en-GB" dirty="0"/>
          </a:p>
        </p:txBody>
      </p:sp>
      <p:sp>
        <p:nvSpPr>
          <p:cNvPr id="3" name="Content Placeholder 2"/>
          <p:cNvSpPr>
            <a:spLocks noGrp="1"/>
          </p:cNvSpPr>
          <p:nvPr>
            <p:ph idx="1"/>
          </p:nvPr>
        </p:nvSpPr>
        <p:spPr/>
        <p:txBody>
          <a:bodyPr>
            <a:normAutofit/>
          </a:bodyPr>
          <a:lstStyle/>
          <a:p>
            <a:r>
              <a:rPr lang="en-GB" sz="2400" dirty="0" smtClean="0"/>
              <a:t>Raised by KPMG as areas of concern during their previous three external audits</a:t>
            </a:r>
          </a:p>
          <a:p>
            <a:r>
              <a:rPr lang="en-GB" sz="2400" dirty="0" smtClean="0"/>
              <a:t>Of </a:t>
            </a:r>
            <a:r>
              <a:rPr lang="en-GB" sz="2400" dirty="0"/>
              <a:t>516,623 invoices paid in </a:t>
            </a:r>
            <a:r>
              <a:rPr lang="en-GB" sz="2400" dirty="0" smtClean="0"/>
              <a:t>2017/18, 147,260 </a:t>
            </a:r>
            <a:r>
              <a:rPr lang="en-GB" sz="2400" dirty="0"/>
              <a:t>(28.5% of total invoices by number) were paid outside of payment terms</a:t>
            </a:r>
          </a:p>
          <a:p>
            <a:r>
              <a:rPr lang="en-GB" sz="2400" dirty="0" smtClean="0"/>
              <a:t>In 2017/18, </a:t>
            </a:r>
            <a:r>
              <a:rPr lang="en-GB" sz="2400" dirty="0"/>
              <a:t>KPMG identified 25,717 invoices with a total value of £52.8 million which were processed 51 days after the invoice </a:t>
            </a:r>
            <a:r>
              <a:rPr lang="en-GB" sz="2400" dirty="0" smtClean="0"/>
              <a:t>date (2016/17 24,310 </a:t>
            </a:r>
            <a:r>
              <a:rPr lang="en-GB" sz="2400" dirty="0"/>
              <a:t>invoices with a total value of £61.4 </a:t>
            </a:r>
            <a:r>
              <a:rPr lang="en-GB" sz="2400" dirty="0" smtClean="0"/>
              <a:t>million).</a:t>
            </a:r>
          </a:p>
          <a:p>
            <a:r>
              <a:rPr lang="en-GB" sz="2400" dirty="0" smtClean="0"/>
              <a:t>Expenditure </a:t>
            </a:r>
            <a:r>
              <a:rPr lang="en-GB" sz="2400" dirty="0"/>
              <a:t>cut-off </a:t>
            </a:r>
            <a:r>
              <a:rPr lang="en-GB" sz="2400" dirty="0" smtClean="0"/>
              <a:t>processes improved in 2017/18 compared to 2016/17. </a:t>
            </a:r>
            <a:r>
              <a:rPr lang="en-GB" sz="2400" dirty="0" smtClean="0">
                <a:solidFill>
                  <a:srgbClr val="FF0000"/>
                </a:solidFill>
              </a:rPr>
              <a:t>This is a complex area so continue to look at closely for 2018/19.</a:t>
            </a:r>
            <a:endParaRPr lang="en-GB" sz="2400" dirty="0">
              <a:solidFill>
                <a:srgbClr val="FF0000"/>
              </a:solidFill>
            </a:endParaRPr>
          </a:p>
        </p:txBody>
      </p:sp>
    </p:spTree>
    <p:extLst>
      <p:ext uri="{BB962C8B-B14F-4D97-AF65-F5344CB8AC3E}">
        <p14:creationId xmlns:p14="http://schemas.microsoft.com/office/powerpoint/2010/main" val="38351543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Areas of Concern</a:t>
            </a:r>
          </a:p>
        </p:txBody>
      </p:sp>
      <p:sp>
        <p:nvSpPr>
          <p:cNvPr id="3" name="Content Placeholder 2"/>
          <p:cNvSpPr>
            <a:spLocks noGrp="1"/>
          </p:cNvSpPr>
          <p:nvPr>
            <p:ph idx="1"/>
          </p:nvPr>
        </p:nvSpPr>
        <p:spPr/>
        <p:txBody>
          <a:bodyPr>
            <a:normAutofit/>
          </a:bodyPr>
          <a:lstStyle/>
          <a:p>
            <a:r>
              <a:rPr lang="en-GB" sz="2400" dirty="0"/>
              <a:t>Some YE01 forms were very late in 2017/18 (end of October</a:t>
            </a:r>
            <a:r>
              <a:rPr lang="en-GB" sz="2400" dirty="0" smtClean="0"/>
              <a:t>)</a:t>
            </a:r>
          </a:p>
          <a:p>
            <a:r>
              <a:rPr lang="en-GB" sz="2400" dirty="0" smtClean="0"/>
              <a:t>Timeliness </a:t>
            </a:r>
            <a:r>
              <a:rPr lang="en-GB" sz="2400" dirty="0"/>
              <a:t>of leavers being removed </a:t>
            </a:r>
            <a:r>
              <a:rPr lang="en-GB" sz="2400" dirty="0" smtClean="0"/>
              <a:t>from Oracle. Last year, KPMG identified </a:t>
            </a:r>
            <a:r>
              <a:rPr lang="en-GB" sz="2400" dirty="0"/>
              <a:t>304 instances of active leaver profiles on Oracle </a:t>
            </a:r>
            <a:r>
              <a:rPr lang="en-GB" sz="2400" dirty="0" smtClean="0"/>
              <a:t>Financials</a:t>
            </a:r>
          </a:p>
          <a:p>
            <a:pPr marL="0" indent="0">
              <a:buNone/>
            </a:pPr>
            <a:endParaRPr lang="en-GB" sz="2400" dirty="0"/>
          </a:p>
          <a:p>
            <a:endParaRPr lang="en-GB" sz="2400" dirty="0"/>
          </a:p>
        </p:txBody>
      </p:sp>
    </p:spTree>
    <p:extLst>
      <p:ext uri="{BB962C8B-B14F-4D97-AF65-F5344CB8AC3E}">
        <p14:creationId xmlns:p14="http://schemas.microsoft.com/office/powerpoint/2010/main" val="1170931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Year-End Overview</a:t>
            </a:r>
            <a:endParaRPr lang="en-GB" dirty="0"/>
          </a:p>
        </p:txBody>
      </p:sp>
      <p:sp>
        <p:nvSpPr>
          <p:cNvPr id="3" name="Content Placeholder 2"/>
          <p:cNvSpPr>
            <a:spLocks noGrp="1"/>
          </p:cNvSpPr>
          <p:nvPr>
            <p:ph idx="1"/>
          </p:nvPr>
        </p:nvSpPr>
        <p:spPr/>
        <p:txBody>
          <a:bodyPr/>
          <a:lstStyle/>
          <a:p>
            <a:r>
              <a:rPr lang="en-GB" dirty="0"/>
              <a:t>Year end is 31 July </a:t>
            </a:r>
            <a:r>
              <a:rPr lang="en-GB" dirty="0" smtClean="0"/>
              <a:t>2019</a:t>
            </a:r>
            <a:endParaRPr lang="en-GB" dirty="0"/>
          </a:p>
          <a:p>
            <a:r>
              <a:rPr lang="en-GB" dirty="0"/>
              <a:t>Four phases for departments</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878387118"/>
              </p:ext>
            </p:extLst>
          </p:nvPr>
        </p:nvGraphicFramePr>
        <p:xfrm>
          <a:off x="899311" y="2872715"/>
          <a:ext cx="6096000" cy="2291080"/>
        </p:xfrm>
        <a:graphic>
          <a:graphicData uri="http://schemas.openxmlformats.org/drawingml/2006/table">
            <a:tbl>
              <a:tblPr bandRow="1">
                <a:tableStyleId>{5C22544A-7EE6-4342-B048-85BDC9FD1C3A}</a:tableStyleId>
              </a:tblPr>
              <a:tblGrid>
                <a:gridCol w="648832">
                  <a:extLst>
                    <a:ext uri="{9D8B030D-6E8A-4147-A177-3AD203B41FA5}">
                      <a16:colId xmlns:a16="http://schemas.microsoft.com/office/drawing/2014/main" val="2918296192"/>
                    </a:ext>
                  </a:extLst>
                </a:gridCol>
                <a:gridCol w="1674891">
                  <a:extLst>
                    <a:ext uri="{9D8B030D-6E8A-4147-A177-3AD203B41FA5}">
                      <a16:colId xmlns:a16="http://schemas.microsoft.com/office/drawing/2014/main" val="3781793687"/>
                    </a:ext>
                  </a:extLst>
                </a:gridCol>
                <a:gridCol w="3772277">
                  <a:extLst>
                    <a:ext uri="{9D8B030D-6E8A-4147-A177-3AD203B41FA5}">
                      <a16:colId xmlns:a16="http://schemas.microsoft.com/office/drawing/2014/main" val="3282916752"/>
                    </a:ext>
                  </a:extLst>
                </a:gridCol>
              </a:tblGrid>
              <a:tr h="370840">
                <a:tc>
                  <a:txBody>
                    <a:bodyPr/>
                    <a:lstStyle/>
                    <a:p>
                      <a:r>
                        <a:rPr lang="en-GB" sz="1800" dirty="0" smtClean="0"/>
                        <a:t>1</a:t>
                      </a:r>
                      <a:endParaRPr lang="en-GB" sz="1800" dirty="0"/>
                    </a:p>
                  </a:txBody>
                  <a:tcPr/>
                </a:tc>
                <a:tc>
                  <a:txBody>
                    <a:bodyPr/>
                    <a:lstStyle/>
                    <a:p>
                      <a:r>
                        <a:rPr lang="en-GB" sz="1800" dirty="0" smtClean="0"/>
                        <a:t>July</a:t>
                      </a:r>
                      <a:endParaRPr lang="en-GB" sz="1800" dirty="0"/>
                    </a:p>
                  </a:txBody>
                  <a:tcPr/>
                </a:tc>
                <a:tc>
                  <a:txBody>
                    <a:bodyPr/>
                    <a:lstStyle/>
                    <a:p>
                      <a:r>
                        <a:rPr lang="en-GB" sz="1800" dirty="0" smtClean="0"/>
                        <a:t>Review accounts</a:t>
                      </a:r>
                    </a:p>
                    <a:p>
                      <a:r>
                        <a:rPr lang="en-GB" sz="1800" dirty="0" smtClean="0"/>
                        <a:t>Complete transactional processing</a:t>
                      </a:r>
                    </a:p>
                  </a:txBody>
                  <a:tcPr/>
                </a:tc>
                <a:extLst>
                  <a:ext uri="{0D108BD9-81ED-4DB2-BD59-A6C34878D82A}">
                    <a16:rowId xmlns:a16="http://schemas.microsoft.com/office/drawing/2014/main" val="2886014576"/>
                  </a:ext>
                </a:extLst>
              </a:tr>
              <a:tr h="370840">
                <a:tc>
                  <a:txBody>
                    <a:bodyPr/>
                    <a:lstStyle/>
                    <a:p>
                      <a:r>
                        <a:rPr lang="en-GB" sz="1800" dirty="0" smtClean="0"/>
                        <a:t>2</a:t>
                      </a:r>
                      <a:endParaRPr lang="en-GB" sz="1800" dirty="0"/>
                    </a:p>
                  </a:txBody>
                  <a:tcPr/>
                </a:tc>
                <a:tc>
                  <a:txBody>
                    <a:bodyPr/>
                    <a:lstStyle/>
                    <a:p>
                      <a:r>
                        <a:rPr lang="en-GB" sz="1800" dirty="0" smtClean="0"/>
                        <a:t>1 – 21 August</a:t>
                      </a:r>
                      <a:endParaRPr lang="en-GB" sz="1800" dirty="0"/>
                    </a:p>
                  </a:txBody>
                  <a:tcPr/>
                </a:tc>
                <a:tc>
                  <a:txBody>
                    <a:bodyPr/>
                    <a:lstStyle/>
                    <a:p>
                      <a:r>
                        <a:rPr lang="en-GB" sz="1800" dirty="0" smtClean="0"/>
                        <a:t>Adjust for items in the incorrect accounting period</a:t>
                      </a:r>
                    </a:p>
                  </a:txBody>
                  <a:tcPr/>
                </a:tc>
                <a:extLst>
                  <a:ext uri="{0D108BD9-81ED-4DB2-BD59-A6C34878D82A}">
                    <a16:rowId xmlns:a16="http://schemas.microsoft.com/office/drawing/2014/main" val="952354743"/>
                  </a:ext>
                </a:extLst>
              </a:tr>
              <a:tr h="370840">
                <a:tc>
                  <a:txBody>
                    <a:bodyPr/>
                    <a:lstStyle/>
                    <a:p>
                      <a:r>
                        <a:rPr lang="en-GB" sz="1800" dirty="0" smtClean="0"/>
                        <a:t>3</a:t>
                      </a:r>
                      <a:endParaRPr lang="en-GB" sz="1800" dirty="0"/>
                    </a:p>
                  </a:txBody>
                  <a:tcPr/>
                </a:tc>
                <a:tc>
                  <a:txBody>
                    <a:bodyPr/>
                    <a:lstStyle/>
                    <a:p>
                      <a:r>
                        <a:rPr lang="en-GB" sz="1800" dirty="0" smtClean="0"/>
                        <a:t>22 August</a:t>
                      </a:r>
                      <a:r>
                        <a:rPr lang="en-GB" sz="1800" baseline="0" dirty="0" smtClean="0"/>
                        <a:t> </a:t>
                      </a:r>
                      <a:r>
                        <a:rPr lang="en-GB" sz="1800" dirty="0" smtClean="0"/>
                        <a:t>- 4 September</a:t>
                      </a:r>
                      <a:endParaRPr lang="en-GB" sz="1800" dirty="0"/>
                    </a:p>
                  </a:txBody>
                  <a:tcPr/>
                </a:tc>
                <a:tc>
                  <a:txBody>
                    <a:bodyPr/>
                    <a:lstStyle/>
                    <a:p>
                      <a:r>
                        <a:rPr lang="en-GB" sz="1800" dirty="0" smtClean="0"/>
                        <a:t>Finalise departmental accounts</a:t>
                      </a:r>
                    </a:p>
                  </a:txBody>
                  <a:tcPr/>
                </a:tc>
                <a:extLst>
                  <a:ext uri="{0D108BD9-81ED-4DB2-BD59-A6C34878D82A}">
                    <a16:rowId xmlns:a16="http://schemas.microsoft.com/office/drawing/2014/main" val="3240210918"/>
                  </a:ext>
                </a:extLst>
              </a:tr>
              <a:tr h="370840">
                <a:tc>
                  <a:txBody>
                    <a:bodyPr/>
                    <a:lstStyle/>
                    <a:p>
                      <a:r>
                        <a:rPr lang="en-GB" sz="1800" dirty="0" smtClean="0"/>
                        <a:t>4</a:t>
                      </a:r>
                      <a:endParaRPr lang="en-GB" sz="1800" dirty="0"/>
                    </a:p>
                  </a:txBody>
                  <a:tcPr/>
                </a:tc>
                <a:tc>
                  <a:txBody>
                    <a:bodyPr/>
                    <a:lstStyle/>
                    <a:p>
                      <a:r>
                        <a:rPr lang="en-GB" sz="1800" dirty="0" smtClean="0"/>
                        <a:t>September</a:t>
                      </a:r>
                      <a:endParaRPr lang="en-GB" sz="1800" dirty="0"/>
                    </a:p>
                  </a:txBody>
                  <a:tcPr/>
                </a:tc>
                <a:tc>
                  <a:txBody>
                    <a:bodyPr/>
                    <a:lstStyle/>
                    <a:p>
                      <a:r>
                        <a:rPr lang="en-GB" sz="1800" dirty="0" smtClean="0"/>
                        <a:t>External Audit and Sign-Off</a:t>
                      </a:r>
                      <a:endParaRPr lang="en-GB" sz="1800" dirty="0"/>
                    </a:p>
                  </a:txBody>
                  <a:tcPr/>
                </a:tc>
                <a:extLst>
                  <a:ext uri="{0D108BD9-81ED-4DB2-BD59-A6C34878D82A}">
                    <a16:rowId xmlns:a16="http://schemas.microsoft.com/office/drawing/2014/main" val="3618445023"/>
                  </a:ext>
                </a:extLst>
              </a:tr>
            </a:tbl>
          </a:graphicData>
        </a:graphic>
      </p:graphicFrame>
    </p:spTree>
    <p:extLst>
      <p:ext uri="{BB962C8B-B14F-4D97-AF65-F5344CB8AC3E}">
        <p14:creationId xmlns:p14="http://schemas.microsoft.com/office/powerpoint/2010/main" val="2114288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Communications</a:t>
            </a:r>
            <a:endParaRPr lang="en-GB" dirty="0"/>
          </a:p>
        </p:txBody>
      </p:sp>
      <p:sp>
        <p:nvSpPr>
          <p:cNvPr id="3" name="Content Placeholder 2"/>
          <p:cNvSpPr>
            <a:spLocks noGrp="1"/>
          </p:cNvSpPr>
          <p:nvPr>
            <p:ph idx="1"/>
          </p:nvPr>
        </p:nvSpPr>
        <p:spPr/>
        <p:txBody>
          <a:bodyPr/>
          <a:lstStyle/>
          <a:p>
            <a:r>
              <a:rPr lang="en-GB" sz="2400" dirty="0" smtClean="0"/>
              <a:t>Year </a:t>
            </a:r>
            <a:r>
              <a:rPr lang="en-GB" sz="2400" dirty="0"/>
              <a:t>End Manual </a:t>
            </a:r>
            <a:r>
              <a:rPr lang="en-GB" sz="2400" dirty="0" smtClean="0"/>
              <a:t>(online)</a:t>
            </a:r>
            <a:endParaRPr lang="en-GB" sz="2400" dirty="0"/>
          </a:p>
          <a:p>
            <a:r>
              <a:rPr lang="en-GB" sz="2400" dirty="0"/>
              <a:t>Accounting Guidance </a:t>
            </a:r>
            <a:r>
              <a:rPr lang="en-GB" sz="2400" dirty="0" smtClean="0"/>
              <a:t>Notes </a:t>
            </a:r>
            <a:r>
              <a:rPr lang="en-GB" sz="2400" dirty="0"/>
              <a:t>(online</a:t>
            </a:r>
            <a:r>
              <a:rPr lang="en-GB" sz="2400" dirty="0" smtClean="0"/>
              <a:t>)</a:t>
            </a:r>
            <a:endParaRPr lang="en-GB" sz="2400" dirty="0"/>
          </a:p>
          <a:p>
            <a:r>
              <a:rPr lang="en-GB" sz="2400" dirty="0" smtClean="0"/>
              <a:t>Briefing sessions</a:t>
            </a:r>
            <a:endParaRPr lang="en-GB" sz="2400" dirty="0"/>
          </a:p>
          <a:p>
            <a:r>
              <a:rPr lang="en-GB" sz="2400" dirty="0"/>
              <a:t>Weekly emails to Administrators </a:t>
            </a:r>
            <a:r>
              <a:rPr lang="en-GB" sz="2400" dirty="0" smtClean="0"/>
              <a:t>and Finance </a:t>
            </a:r>
            <a:r>
              <a:rPr lang="en-GB" sz="2400" dirty="0"/>
              <a:t>Officers from 9</a:t>
            </a:r>
            <a:r>
              <a:rPr lang="en-GB" sz="2400" dirty="0" smtClean="0"/>
              <a:t> </a:t>
            </a:r>
            <a:r>
              <a:rPr lang="en-GB" sz="2400" dirty="0"/>
              <a:t>July </a:t>
            </a:r>
            <a:r>
              <a:rPr lang="en-GB" sz="2400" dirty="0" smtClean="0"/>
              <a:t>2019</a:t>
            </a:r>
            <a:endParaRPr lang="en-GB" sz="2400" dirty="0"/>
          </a:p>
          <a:p>
            <a:r>
              <a:rPr lang="en-GB" sz="2400" dirty="0"/>
              <a:t>Email </a:t>
            </a:r>
            <a:r>
              <a:rPr lang="en-GB" sz="2400" dirty="0" smtClean="0"/>
              <a:t>yearend19@admin.ox.ac.uk</a:t>
            </a:r>
            <a:endParaRPr lang="en-GB" sz="2400" dirty="0"/>
          </a:p>
          <a:p>
            <a:endParaRPr lang="en-GB" dirty="0"/>
          </a:p>
        </p:txBody>
      </p:sp>
    </p:spTree>
    <p:extLst>
      <p:ext uri="{BB962C8B-B14F-4D97-AF65-F5344CB8AC3E}">
        <p14:creationId xmlns:p14="http://schemas.microsoft.com/office/powerpoint/2010/main" val="35038612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Contacts</a:t>
            </a:r>
          </a:p>
        </p:txBody>
      </p:sp>
      <p:sp>
        <p:nvSpPr>
          <p:cNvPr id="3" name="Content Placeholder 2"/>
          <p:cNvSpPr>
            <a:spLocks noGrp="1"/>
          </p:cNvSpPr>
          <p:nvPr>
            <p:ph idx="1"/>
          </p:nvPr>
        </p:nvSpPr>
        <p:spPr>
          <a:xfrm>
            <a:off x="628651" y="1508754"/>
            <a:ext cx="7886700" cy="4351338"/>
          </a:xfrm>
        </p:spPr>
        <p:txBody>
          <a:bodyPr>
            <a:normAutofit/>
          </a:bodyPr>
          <a:lstStyle/>
          <a:p>
            <a:r>
              <a:rPr lang="en-GB" dirty="0"/>
              <a:t>Ben </a:t>
            </a:r>
            <a:r>
              <a:rPr lang="en-GB" dirty="0" smtClean="0"/>
              <a:t>Heath			Complex </a:t>
            </a:r>
            <a:r>
              <a:rPr lang="en-GB" dirty="0"/>
              <a:t>queries</a:t>
            </a:r>
          </a:p>
          <a:p>
            <a:r>
              <a:rPr lang="en-GB" dirty="0"/>
              <a:t>Alan </a:t>
            </a:r>
            <a:r>
              <a:rPr lang="en-GB" dirty="0" smtClean="0"/>
              <a:t>Glaum		Fees</a:t>
            </a:r>
            <a:endParaRPr lang="en-GB" dirty="0"/>
          </a:p>
          <a:p>
            <a:r>
              <a:rPr lang="en-GB" dirty="0"/>
              <a:t>Genieve </a:t>
            </a:r>
            <a:r>
              <a:rPr lang="en-GB" dirty="0" smtClean="0"/>
              <a:t>Boon		Donations</a:t>
            </a:r>
            <a:endParaRPr lang="en-GB" dirty="0"/>
          </a:p>
          <a:p>
            <a:r>
              <a:rPr lang="en-GB" dirty="0"/>
              <a:t>Louise </a:t>
            </a:r>
            <a:r>
              <a:rPr lang="en-GB" dirty="0" smtClean="0"/>
              <a:t>Stratton		Fixed </a:t>
            </a:r>
            <a:r>
              <a:rPr lang="en-GB" dirty="0"/>
              <a:t>assets</a:t>
            </a:r>
          </a:p>
          <a:p>
            <a:r>
              <a:rPr lang="en-GB" dirty="0" smtClean="0"/>
              <a:t>Lucy Langton		Investments</a:t>
            </a:r>
            <a:endParaRPr lang="en-GB" dirty="0"/>
          </a:p>
          <a:p>
            <a:r>
              <a:rPr lang="en-GB" dirty="0" smtClean="0"/>
              <a:t>Iwona Kedzior		GRNs</a:t>
            </a:r>
            <a:endParaRPr lang="en-GB" dirty="0"/>
          </a:p>
          <a:p>
            <a:r>
              <a:rPr lang="en-GB" dirty="0"/>
              <a:t>Tanya </a:t>
            </a:r>
            <a:r>
              <a:rPr lang="en-GB" dirty="0" smtClean="0"/>
              <a:t>Cosier		Trust </a:t>
            </a:r>
            <a:r>
              <a:rPr lang="en-GB" dirty="0"/>
              <a:t>funds</a:t>
            </a:r>
          </a:p>
          <a:p>
            <a:r>
              <a:rPr lang="en-GB" dirty="0"/>
              <a:t>Matt French	</a:t>
            </a:r>
            <a:r>
              <a:rPr lang="en-GB" dirty="0" smtClean="0"/>
              <a:t>	Inventory, Leases, Holiday Pay accrual</a:t>
            </a:r>
            <a:endParaRPr lang="en-GB" dirty="0"/>
          </a:p>
          <a:p>
            <a:r>
              <a:rPr lang="en-GB" dirty="0" smtClean="0"/>
              <a:t>Gemma Greenaway	Departmental accruals and prepayments</a:t>
            </a:r>
          </a:p>
          <a:p>
            <a:r>
              <a:rPr lang="en-GB" dirty="0"/>
              <a:t>Marius Apetrei	</a:t>
            </a:r>
            <a:r>
              <a:rPr lang="en-GB" dirty="0" smtClean="0"/>
              <a:t>	Projects </a:t>
            </a:r>
            <a:r>
              <a:rPr lang="en-GB" dirty="0"/>
              <a:t>(Research)</a:t>
            </a:r>
          </a:p>
          <a:p>
            <a:r>
              <a:rPr lang="en-GB" dirty="0"/>
              <a:t>Theresa Mort	</a:t>
            </a:r>
            <a:r>
              <a:rPr lang="en-GB" dirty="0" smtClean="0"/>
              <a:t>	Projects </a:t>
            </a:r>
            <a:r>
              <a:rPr lang="en-GB" dirty="0"/>
              <a:t>(John Fell and Departmental)</a:t>
            </a:r>
          </a:p>
          <a:p>
            <a:endParaRPr lang="en-GB" dirty="0"/>
          </a:p>
        </p:txBody>
      </p:sp>
    </p:spTree>
    <p:extLst>
      <p:ext uri="{BB962C8B-B14F-4D97-AF65-F5344CB8AC3E}">
        <p14:creationId xmlns:p14="http://schemas.microsoft.com/office/powerpoint/2010/main" val="1686360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end </a:t>
            </a:r>
            <a:r>
              <a:rPr lang="en-GB" dirty="0" err="1"/>
              <a:t>secondees</a:t>
            </a:r>
            <a:endParaRPr lang="en-GB" dirty="0"/>
          </a:p>
        </p:txBody>
      </p:sp>
      <p:sp>
        <p:nvSpPr>
          <p:cNvPr id="3" name="Content Placeholder 2"/>
          <p:cNvSpPr>
            <a:spLocks noGrp="1"/>
          </p:cNvSpPr>
          <p:nvPr>
            <p:ph idx="1"/>
          </p:nvPr>
        </p:nvSpPr>
        <p:spPr/>
        <p:txBody>
          <a:bodyPr>
            <a:normAutofit/>
          </a:bodyPr>
          <a:lstStyle/>
          <a:p>
            <a:r>
              <a:rPr lang="en-GB" sz="2400" dirty="0" smtClean="0"/>
              <a:t>Daniel </a:t>
            </a:r>
            <a:r>
              <a:rPr lang="en-GB" sz="2400" dirty="0" err="1" smtClean="0"/>
              <a:t>Hollidge</a:t>
            </a:r>
            <a:r>
              <a:rPr lang="en-GB" sz="2400" dirty="0"/>
              <a:t>	</a:t>
            </a:r>
            <a:r>
              <a:rPr lang="en-GB" sz="2400" dirty="0" smtClean="0"/>
              <a:t>	Finance Division</a:t>
            </a:r>
          </a:p>
          <a:p>
            <a:r>
              <a:rPr lang="en-GB" sz="2400" dirty="0" smtClean="0"/>
              <a:t>Robert Thomas	Chemistry</a:t>
            </a:r>
          </a:p>
          <a:p>
            <a:r>
              <a:rPr lang="en-GB" sz="2400" dirty="0"/>
              <a:t>Merita </a:t>
            </a:r>
            <a:r>
              <a:rPr lang="en-GB" sz="2400" dirty="0" smtClean="0"/>
              <a:t>Mici		MPLS Divisional Office</a:t>
            </a:r>
            <a:endParaRPr lang="en-GB" sz="2400" dirty="0"/>
          </a:p>
        </p:txBody>
      </p:sp>
    </p:spTree>
    <p:extLst>
      <p:ext uri="{BB962C8B-B14F-4D97-AF65-F5344CB8AC3E}">
        <p14:creationId xmlns:p14="http://schemas.microsoft.com/office/powerpoint/2010/main" val="16027775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a:t>
            </a:r>
            <a:endParaRPr lang="en-GB" dirty="0"/>
          </a:p>
        </p:txBody>
      </p:sp>
      <p:sp>
        <p:nvSpPr>
          <p:cNvPr id="3" name="Content Placeholder 2"/>
          <p:cNvSpPr>
            <a:spLocks noGrp="1"/>
          </p:cNvSpPr>
          <p:nvPr>
            <p:ph idx="1"/>
          </p:nvPr>
        </p:nvSpPr>
        <p:spPr/>
        <p:txBody>
          <a:bodyPr/>
          <a:lstStyle/>
          <a:p>
            <a:r>
              <a:rPr lang="en-GB" dirty="0"/>
              <a:t>The Departmental Year End Manual and detailed Accounting Guidance Notes can be found on the Finance Division website</a:t>
            </a:r>
            <a:r>
              <a:rPr lang="en-GB" dirty="0" smtClean="0"/>
              <a:t>.</a:t>
            </a:r>
          </a:p>
          <a:p>
            <a:r>
              <a:rPr lang="en-GB" dirty="0"/>
              <a:t>If you are unsure about any aspect of the year-end process, please either</a:t>
            </a:r>
          </a:p>
          <a:p>
            <a:pPr marL="0" indent="0">
              <a:buNone/>
            </a:pPr>
            <a:r>
              <a:rPr lang="en-GB" dirty="0" smtClean="0"/>
              <a:t>	Contact your </a:t>
            </a:r>
            <a:r>
              <a:rPr lang="en-GB" dirty="0"/>
              <a:t>Divisional Office OR</a:t>
            </a:r>
          </a:p>
          <a:p>
            <a:pPr marL="0" indent="0">
              <a:buNone/>
            </a:pPr>
            <a:r>
              <a:rPr lang="en-GB" dirty="0" smtClean="0"/>
              <a:t>	Email </a:t>
            </a:r>
            <a:r>
              <a:rPr lang="en-GB" dirty="0"/>
              <a:t>queries to </a:t>
            </a:r>
            <a:r>
              <a:rPr lang="en-GB" dirty="0" smtClean="0"/>
              <a:t>yearend19@admin.ox.ac.uk </a:t>
            </a:r>
            <a:r>
              <a:rPr lang="en-GB" dirty="0"/>
              <a:t>OR</a:t>
            </a:r>
          </a:p>
          <a:p>
            <a:pPr marL="0" indent="0">
              <a:buNone/>
            </a:pPr>
            <a:r>
              <a:rPr lang="en-GB" dirty="0" smtClean="0"/>
              <a:t>	Contact </a:t>
            </a:r>
            <a:r>
              <a:rPr lang="en-GB" dirty="0"/>
              <a:t>a member of the Financial Reporting Team</a:t>
            </a:r>
          </a:p>
          <a:p>
            <a:endParaRPr lang="en-GB" dirty="0"/>
          </a:p>
        </p:txBody>
      </p:sp>
    </p:spTree>
    <p:extLst>
      <p:ext uri="{BB962C8B-B14F-4D97-AF65-F5344CB8AC3E}">
        <p14:creationId xmlns:p14="http://schemas.microsoft.com/office/powerpoint/2010/main" val="3538464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r>
              <a:rPr lang="en-GB" dirty="0"/>
              <a:t>	</a:t>
            </a:r>
            <a:r>
              <a:rPr lang="en-GB" dirty="0" smtClean="0"/>
              <a:t>				</a:t>
            </a:r>
            <a:r>
              <a:rPr lang="en-GB" sz="9600" dirty="0" smtClean="0"/>
              <a:t>?</a:t>
            </a:r>
            <a:endParaRPr lang="en-GB" sz="9600" dirty="0"/>
          </a:p>
        </p:txBody>
      </p:sp>
    </p:spTree>
    <p:extLst>
      <p:ext uri="{BB962C8B-B14F-4D97-AF65-F5344CB8AC3E}">
        <p14:creationId xmlns:p14="http://schemas.microsoft.com/office/powerpoint/2010/main" val="42645747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for 2019/20</a:t>
            </a:r>
            <a:endParaRPr lang="en-GB" dirty="0"/>
          </a:p>
        </p:txBody>
      </p:sp>
      <p:sp>
        <p:nvSpPr>
          <p:cNvPr id="3" name="Content Placeholder 2"/>
          <p:cNvSpPr>
            <a:spLocks noGrp="1"/>
          </p:cNvSpPr>
          <p:nvPr>
            <p:ph idx="1"/>
          </p:nvPr>
        </p:nvSpPr>
        <p:spPr/>
        <p:txBody>
          <a:bodyPr/>
          <a:lstStyle/>
          <a:p>
            <a:r>
              <a:rPr lang="en-GB" dirty="0" smtClean="0"/>
              <a:t>Additional </a:t>
            </a:r>
            <a:r>
              <a:rPr lang="en-GB" dirty="0" err="1" smtClean="0"/>
              <a:t>OfS</a:t>
            </a:r>
            <a:r>
              <a:rPr lang="en-GB" dirty="0" smtClean="0"/>
              <a:t> requirements , likely to include disclosure of people earning over £150k and reason for high salary!</a:t>
            </a:r>
          </a:p>
          <a:p>
            <a:r>
              <a:rPr lang="en-GB" dirty="0" smtClean="0"/>
              <a:t>Possible need to convert agency costs into a part time FTE</a:t>
            </a:r>
          </a:p>
          <a:p>
            <a:r>
              <a:rPr lang="en-GB" dirty="0" smtClean="0"/>
              <a:t>E-expenses</a:t>
            </a:r>
          </a:p>
          <a:p>
            <a:r>
              <a:rPr lang="en-GB" dirty="0" smtClean="0"/>
              <a:t>Global Mobility – possible additional taxes and charges</a:t>
            </a:r>
            <a:endParaRPr lang="en-GB" dirty="0"/>
          </a:p>
        </p:txBody>
      </p:sp>
    </p:spTree>
    <p:extLst>
      <p:ext uri="{BB962C8B-B14F-4D97-AF65-F5344CB8AC3E}">
        <p14:creationId xmlns:p14="http://schemas.microsoft.com/office/powerpoint/2010/main" val="1190427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639807"/>
          </a:xfrm>
        </p:spPr>
        <p:txBody>
          <a:bodyPr/>
          <a:lstStyle/>
          <a:p>
            <a:r>
              <a:rPr lang="en-GB" dirty="0"/>
              <a:t>Year-End Timetable – July </a:t>
            </a:r>
            <a:r>
              <a:rPr lang="en-GB" dirty="0" smtClean="0"/>
              <a:t>2019</a:t>
            </a:r>
            <a:endParaRPr lang="en-GB" dirty="0"/>
          </a:p>
        </p:txBody>
      </p:sp>
      <p:graphicFrame>
        <p:nvGraphicFramePr>
          <p:cNvPr id="7" name="Table 6"/>
          <p:cNvGraphicFramePr>
            <a:graphicFrameLocks noGrp="1"/>
          </p:cNvGraphicFramePr>
          <p:nvPr>
            <p:extLst/>
          </p:nvPr>
        </p:nvGraphicFramePr>
        <p:xfrm>
          <a:off x="474743" y="860080"/>
          <a:ext cx="8361440" cy="5918200"/>
        </p:xfrm>
        <a:graphic>
          <a:graphicData uri="http://schemas.openxmlformats.org/drawingml/2006/table">
            <a:tbl>
              <a:tblPr firstRow="1" bandRow="1">
                <a:tableStyleId>{5C22544A-7EE6-4342-B048-85BDC9FD1C3A}</a:tableStyleId>
              </a:tblPr>
              <a:tblGrid>
                <a:gridCol w="1598501">
                  <a:extLst>
                    <a:ext uri="{9D8B030D-6E8A-4147-A177-3AD203B41FA5}">
                      <a16:colId xmlns:a16="http://schemas.microsoft.com/office/drawing/2014/main" val="1083477480"/>
                    </a:ext>
                  </a:extLst>
                </a:gridCol>
                <a:gridCol w="1702052">
                  <a:extLst>
                    <a:ext uri="{9D8B030D-6E8A-4147-A177-3AD203B41FA5}">
                      <a16:colId xmlns:a16="http://schemas.microsoft.com/office/drawing/2014/main" val="3388407996"/>
                    </a:ext>
                  </a:extLst>
                </a:gridCol>
                <a:gridCol w="1647730">
                  <a:extLst>
                    <a:ext uri="{9D8B030D-6E8A-4147-A177-3AD203B41FA5}">
                      <a16:colId xmlns:a16="http://schemas.microsoft.com/office/drawing/2014/main" val="4286432339"/>
                    </a:ext>
                  </a:extLst>
                </a:gridCol>
                <a:gridCol w="1656784">
                  <a:extLst>
                    <a:ext uri="{9D8B030D-6E8A-4147-A177-3AD203B41FA5}">
                      <a16:colId xmlns:a16="http://schemas.microsoft.com/office/drawing/2014/main" val="2296614068"/>
                    </a:ext>
                  </a:extLst>
                </a:gridCol>
                <a:gridCol w="1756373">
                  <a:extLst>
                    <a:ext uri="{9D8B030D-6E8A-4147-A177-3AD203B41FA5}">
                      <a16:colId xmlns:a16="http://schemas.microsoft.com/office/drawing/2014/main" val="3165804420"/>
                    </a:ext>
                  </a:extLst>
                </a:gridCol>
              </a:tblGrid>
              <a:tr h="370840">
                <a:tc>
                  <a:txBody>
                    <a:bodyPr/>
                    <a:lstStyle/>
                    <a:p>
                      <a:r>
                        <a:rPr lang="en-GB" dirty="0" smtClean="0"/>
                        <a:t>Monday</a:t>
                      </a:r>
                      <a:endParaRPr lang="en-GB" dirty="0"/>
                    </a:p>
                  </a:txBody>
                  <a:tcPr/>
                </a:tc>
                <a:tc>
                  <a:txBody>
                    <a:bodyPr/>
                    <a:lstStyle/>
                    <a:p>
                      <a:r>
                        <a:rPr lang="en-GB" dirty="0" smtClean="0"/>
                        <a:t>Tuesday</a:t>
                      </a:r>
                      <a:endParaRPr lang="en-GB" dirty="0"/>
                    </a:p>
                  </a:txBody>
                  <a:tcPr/>
                </a:tc>
                <a:tc>
                  <a:txBody>
                    <a:bodyPr/>
                    <a:lstStyle/>
                    <a:p>
                      <a:r>
                        <a:rPr lang="en-GB" dirty="0" smtClean="0"/>
                        <a:t>Wednesday</a:t>
                      </a:r>
                      <a:endParaRPr lang="en-GB" dirty="0"/>
                    </a:p>
                  </a:txBody>
                  <a:tcPr/>
                </a:tc>
                <a:tc>
                  <a:txBody>
                    <a:bodyPr/>
                    <a:lstStyle/>
                    <a:p>
                      <a:r>
                        <a:rPr lang="en-GB" dirty="0" smtClean="0"/>
                        <a:t>Thursday</a:t>
                      </a:r>
                      <a:endParaRPr lang="en-GB" dirty="0"/>
                    </a:p>
                  </a:txBody>
                  <a:tcPr/>
                </a:tc>
                <a:tc>
                  <a:txBody>
                    <a:bodyPr/>
                    <a:lstStyle/>
                    <a:p>
                      <a:r>
                        <a:rPr lang="en-GB" dirty="0" smtClean="0"/>
                        <a:t>Friday</a:t>
                      </a:r>
                      <a:endParaRPr lang="en-GB" dirty="0"/>
                    </a:p>
                  </a:txBody>
                  <a:tcPr/>
                </a:tc>
                <a:extLst>
                  <a:ext uri="{0D108BD9-81ED-4DB2-BD59-A6C34878D82A}">
                    <a16:rowId xmlns:a16="http://schemas.microsoft.com/office/drawing/2014/main" val="2186662595"/>
                  </a:ext>
                </a:extLst>
              </a:tr>
              <a:tr h="370840">
                <a:tc>
                  <a:txBody>
                    <a:bodyPr/>
                    <a:lstStyle/>
                    <a:p>
                      <a:r>
                        <a:rPr lang="en-GB" sz="1400" dirty="0" smtClean="0"/>
                        <a:t>1</a:t>
                      </a:r>
                    </a:p>
                    <a:p>
                      <a:r>
                        <a:rPr lang="en-GB" sz="1100" cap="all" baseline="0" dirty="0" smtClean="0"/>
                        <a:t>Adjustments for capital costs in departmental a/c to Estates Capital Team </a:t>
                      </a:r>
                      <a:endParaRPr lang="en-GB" sz="1100" dirty="0"/>
                    </a:p>
                  </a:txBody>
                  <a:tcPr/>
                </a:tc>
                <a:tc>
                  <a:txBody>
                    <a:bodyPr/>
                    <a:lstStyle/>
                    <a:p>
                      <a:r>
                        <a:rPr lang="en-GB" sz="1400" dirty="0" smtClean="0"/>
                        <a:t>2</a:t>
                      </a:r>
                    </a:p>
                    <a:p>
                      <a:endParaRPr lang="en-GB" sz="1100" dirty="0" smtClean="0"/>
                    </a:p>
                    <a:p>
                      <a:endParaRPr lang="en-GB" sz="1100" dirty="0" smtClean="0"/>
                    </a:p>
                    <a:p>
                      <a:endParaRPr lang="en-GB" sz="1100" dirty="0"/>
                    </a:p>
                  </a:txBody>
                  <a:tcPr/>
                </a:tc>
                <a:tc>
                  <a:txBody>
                    <a:bodyPr/>
                    <a:lstStyle/>
                    <a:p>
                      <a:r>
                        <a:rPr lang="en-GB" sz="1400" dirty="0" smtClean="0"/>
                        <a:t>3</a:t>
                      </a:r>
                      <a:endParaRPr lang="en-GB" sz="1400" dirty="0"/>
                    </a:p>
                  </a:txBody>
                  <a:tcPr/>
                </a:tc>
                <a:tc>
                  <a:txBody>
                    <a:bodyPr/>
                    <a:lstStyle/>
                    <a:p>
                      <a:r>
                        <a:rPr lang="en-GB" sz="1400" dirty="0" smtClean="0"/>
                        <a:t>4</a:t>
                      </a:r>
                      <a:endParaRPr lang="en-GB" sz="1400" dirty="0"/>
                    </a:p>
                  </a:txBody>
                  <a:tcPr/>
                </a:tc>
                <a:tc>
                  <a:txBody>
                    <a:bodyPr/>
                    <a:lstStyle/>
                    <a:p>
                      <a:r>
                        <a:rPr lang="en-GB" sz="1400" dirty="0" smtClean="0"/>
                        <a:t>5</a:t>
                      </a:r>
                    </a:p>
                    <a:p>
                      <a:r>
                        <a:rPr lang="en-GB" sz="1100" dirty="0" smtClean="0"/>
                        <a:t>CASUAL PAYROLL DEADLINE</a:t>
                      </a:r>
                    </a:p>
                    <a:p>
                      <a:endParaRPr lang="en-GB" sz="1100" dirty="0"/>
                    </a:p>
                  </a:txBody>
                  <a:tcPr/>
                </a:tc>
                <a:extLst>
                  <a:ext uri="{0D108BD9-81ED-4DB2-BD59-A6C34878D82A}">
                    <a16:rowId xmlns:a16="http://schemas.microsoft.com/office/drawing/2014/main" val="2099360812"/>
                  </a:ext>
                </a:extLst>
              </a:tr>
              <a:tr h="370840">
                <a:tc>
                  <a:txBody>
                    <a:bodyPr/>
                    <a:lstStyle/>
                    <a:p>
                      <a:r>
                        <a:rPr lang="en-GB" sz="1400" dirty="0" smtClean="0"/>
                        <a:t>8</a:t>
                      </a:r>
                    </a:p>
                    <a:p>
                      <a:endParaRPr lang="en-GB" sz="1100" dirty="0" smtClean="0"/>
                    </a:p>
                    <a:p>
                      <a:endParaRPr lang="en-GB" sz="1100" dirty="0" smtClean="0"/>
                    </a:p>
                    <a:p>
                      <a:endParaRPr lang="en-GB" sz="1100" dirty="0"/>
                    </a:p>
                  </a:txBody>
                  <a:tcPr/>
                </a:tc>
                <a:tc>
                  <a:txBody>
                    <a:bodyPr/>
                    <a:lstStyle/>
                    <a:p>
                      <a:r>
                        <a:rPr lang="en-GB" sz="1400" dirty="0" smtClean="0"/>
                        <a:t>9</a:t>
                      </a:r>
                      <a:endParaRPr lang="en-GB" sz="1400" dirty="0"/>
                    </a:p>
                  </a:txBody>
                  <a:tcPr/>
                </a:tc>
                <a:tc>
                  <a:txBody>
                    <a:bodyPr/>
                    <a:lstStyle/>
                    <a:p>
                      <a:r>
                        <a:rPr lang="en-GB" sz="1400" dirty="0" smtClean="0"/>
                        <a:t>10</a:t>
                      </a:r>
                    </a:p>
                    <a:p>
                      <a:r>
                        <a:rPr lang="en-GB" sz="1100" dirty="0" smtClean="0"/>
                        <a:t>APPROVE</a:t>
                      </a:r>
                      <a:r>
                        <a:rPr lang="en-GB" sz="1100" baseline="0" dirty="0" smtClean="0"/>
                        <a:t>  ALL </a:t>
                      </a:r>
                      <a:r>
                        <a:rPr lang="en-GB" sz="1100" dirty="0" smtClean="0"/>
                        <a:t>JULY PAYROLL INSTRUCTIONS</a:t>
                      </a:r>
                      <a:endParaRPr lang="en-GB" sz="1100" dirty="0"/>
                    </a:p>
                  </a:txBody>
                  <a:tcPr/>
                </a:tc>
                <a:tc>
                  <a:txBody>
                    <a:bodyPr/>
                    <a:lstStyle/>
                    <a:p>
                      <a:r>
                        <a:rPr lang="en-GB" sz="1400" dirty="0" smtClean="0"/>
                        <a:t>11</a:t>
                      </a:r>
                      <a:endParaRPr lang="en-GB" sz="1400" dirty="0"/>
                    </a:p>
                  </a:txBody>
                  <a:tcPr/>
                </a:tc>
                <a:tc>
                  <a:txBody>
                    <a:bodyPr/>
                    <a:lstStyle/>
                    <a:p>
                      <a:r>
                        <a:rPr lang="en-GB" sz="1400" dirty="0" smtClean="0"/>
                        <a:t>12</a:t>
                      </a:r>
                      <a:endParaRPr lang="en-GB" sz="1400" dirty="0"/>
                    </a:p>
                  </a:txBody>
                  <a:tcPr/>
                </a:tc>
                <a:extLst>
                  <a:ext uri="{0D108BD9-81ED-4DB2-BD59-A6C34878D82A}">
                    <a16:rowId xmlns:a16="http://schemas.microsoft.com/office/drawing/2014/main" val="1690687141"/>
                  </a:ext>
                </a:extLst>
              </a:tr>
              <a:tr h="808475">
                <a:tc>
                  <a:txBody>
                    <a:bodyPr/>
                    <a:lstStyle/>
                    <a:p>
                      <a:r>
                        <a:rPr lang="en-GB" sz="1400" dirty="0" smtClean="0"/>
                        <a:t>15</a:t>
                      </a:r>
                    </a:p>
                  </a:txBody>
                  <a:tcPr/>
                </a:tc>
                <a:tc>
                  <a:txBody>
                    <a:bodyPr/>
                    <a:lstStyle/>
                    <a:p>
                      <a:r>
                        <a:rPr lang="en-GB" sz="1400" dirty="0" smtClean="0"/>
                        <a:t>16</a:t>
                      </a:r>
                      <a:endParaRPr lang="en-GB" sz="1400" dirty="0"/>
                    </a:p>
                  </a:txBody>
                  <a:tcPr/>
                </a:tc>
                <a:tc>
                  <a:txBody>
                    <a:bodyPr/>
                    <a:lstStyle/>
                    <a:p>
                      <a:r>
                        <a:rPr lang="en-GB" sz="1400" dirty="0" smtClean="0"/>
                        <a:t>17</a:t>
                      </a:r>
                      <a:endParaRPr lang="en-GB" sz="1400" dirty="0"/>
                    </a:p>
                  </a:txBody>
                  <a:tcPr/>
                </a:tc>
                <a:tc>
                  <a:txBody>
                    <a:bodyPr/>
                    <a:lstStyle/>
                    <a:p>
                      <a:r>
                        <a:rPr lang="en-GB" sz="1400" dirty="0" smtClean="0"/>
                        <a:t>18</a:t>
                      </a:r>
                    </a:p>
                    <a:p>
                      <a:r>
                        <a:rPr lang="en-GB" sz="1100" cap="all" baseline="0" dirty="0" smtClean="0"/>
                        <a:t>Submit foreign currency documents including expense claims/payment request forms to the Payments team for payment in July (12 noon)</a:t>
                      </a:r>
                      <a:endParaRPr lang="en-GB" sz="1100" cap="all" baseline="0" dirty="0"/>
                    </a:p>
                  </a:txBody>
                  <a:tcPr/>
                </a:tc>
                <a:tc>
                  <a:txBody>
                    <a:bodyPr/>
                    <a:lstStyle/>
                    <a:p>
                      <a:r>
                        <a:rPr lang="en-GB" sz="1400" dirty="0" smtClean="0"/>
                        <a:t>19</a:t>
                      </a:r>
                    </a:p>
                    <a:p>
                      <a:r>
                        <a:rPr lang="en-GB" sz="1100" cap="all" baseline="0" dirty="0" smtClean="0"/>
                        <a:t>Submission of Barclaycard forms to AP for processing in 2018/19</a:t>
                      </a:r>
                      <a:endParaRPr lang="en-GB" sz="1100" cap="all" baseline="0" dirty="0"/>
                    </a:p>
                  </a:txBody>
                  <a:tcPr/>
                </a:tc>
                <a:extLst>
                  <a:ext uri="{0D108BD9-81ED-4DB2-BD59-A6C34878D82A}">
                    <a16:rowId xmlns:a16="http://schemas.microsoft.com/office/drawing/2014/main" val="2016957942"/>
                  </a:ext>
                </a:extLst>
              </a:tr>
              <a:tr h="370840">
                <a:tc>
                  <a:txBody>
                    <a:bodyPr/>
                    <a:lstStyle/>
                    <a:p>
                      <a:r>
                        <a:rPr lang="en-GB" sz="1400" dirty="0" smtClean="0"/>
                        <a:t>22</a:t>
                      </a:r>
                    </a:p>
                    <a:p>
                      <a:endParaRPr lang="en-GB" sz="1100" dirty="0" smtClean="0"/>
                    </a:p>
                    <a:p>
                      <a:endParaRPr lang="en-GB" sz="1100" dirty="0" smtClean="0"/>
                    </a:p>
                    <a:p>
                      <a:endParaRPr lang="en-GB" sz="1100" dirty="0"/>
                    </a:p>
                  </a:txBody>
                  <a:tcPr/>
                </a:tc>
                <a:tc>
                  <a:txBody>
                    <a:bodyPr/>
                    <a:lstStyle/>
                    <a:p>
                      <a:r>
                        <a:rPr lang="en-GB" sz="1400" dirty="0" smtClean="0"/>
                        <a:t>23</a:t>
                      </a:r>
                    </a:p>
                    <a:p>
                      <a:r>
                        <a:rPr lang="en-GB" sz="1100" cap="all" baseline="0" dirty="0" smtClean="0"/>
                        <a:t>AP invoice (£) deadline for payment in July</a:t>
                      </a:r>
                    </a:p>
                    <a:p>
                      <a:r>
                        <a:rPr lang="en-GB" sz="1100" cap="all" baseline="0" dirty="0" smtClean="0"/>
                        <a:t>Foreign currency payment run (1700).</a:t>
                      </a:r>
                    </a:p>
                  </a:txBody>
                  <a:tcPr/>
                </a:tc>
                <a:tc>
                  <a:txBody>
                    <a:bodyPr/>
                    <a:lstStyle/>
                    <a:p>
                      <a:r>
                        <a:rPr lang="en-GB" sz="1400" dirty="0" smtClean="0"/>
                        <a:t>24</a:t>
                      </a:r>
                      <a:endParaRPr lang="en-GB" sz="1400" dirty="0"/>
                    </a:p>
                  </a:txBody>
                  <a:tcPr/>
                </a:tc>
                <a:tc>
                  <a:txBody>
                    <a:bodyPr/>
                    <a:lstStyle/>
                    <a:p>
                      <a:r>
                        <a:rPr lang="en-GB" sz="1400" dirty="0" smtClean="0"/>
                        <a:t>25</a:t>
                      </a:r>
                    </a:p>
                    <a:p>
                      <a:r>
                        <a:rPr lang="en-GB" sz="1100" cap="all" baseline="0" dirty="0" smtClean="0"/>
                        <a:t>Payroll posted to General Ledger &amp; Projects</a:t>
                      </a:r>
                      <a:endParaRPr lang="en-GB" sz="1100" cap="all" baseline="0" dirty="0"/>
                    </a:p>
                  </a:txBody>
                  <a:tcPr/>
                </a:tc>
                <a:tc>
                  <a:txBody>
                    <a:bodyPr/>
                    <a:lstStyle/>
                    <a:p>
                      <a:r>
                        <a:rPr lang="en-GB" sz="1400" dirty="0" smtClean="0"/>
                        <a:t>26</a:t>
                      </a:r>
                    </a:p>
                    <a:p>
                      <a:r>
                        <a:rPr lang="en-GB" sz="1100" dirty="0" smtClean="0"/>
                        <a:t>LAST DAY FOR EXPENSES &amp; INVOICES TO AP</a:t>
                      </a:r>
                      <a:r>
                        <a:rPr lang="en-GB" sz="1100" baseline="0" dirty="0" smtClean="0"/>
                        <a:t> </a:t>
                      </a:r>
                      <a:r>
                        <a:rPr lang="en-GB" sz="1100" dirty="0" smtClean="0"/>
                        <a:t>(17:00)</a:t>
                      </a:r>
                    </a:p>
                    <a:p>
                      <a:r>
                        <a:rPr lang="en-GB" sz="1100" dirty="0" smtClean="0"/>
                        <a:t>LAST DAY CARD TERMINALS, PDQ AND</a:t>
                      </a:r>
                      <a:r>
                        <a:rPr lang="en-GB" sz="1100" baseline="0" dirty="0" smtClean="0"/>
                        <a:t> </a:t>
                      </a:r>
                      <a:r>
                        <a:rPr lang="en-GB" sz="1100" dirty="0" smtClean="0"/>
                        <a:t>ON-LINE STORE FOR JULY ON</a:t>
                      </a:r>
                      <a:r>
                        <a:rPr lang="en-GB" sz="1100" baseline="0" dirty="0" smtClean="0"/>
                        <a:t> 28/07/19</a:t>
                      </a:r>
                      <a:endParaRPr lang="en-GB" sz="1100" dirty="0"/>
                    </a:p>
                  </a:txBody>
                  <a:tcPr/>
                </a:tc>
                <a:extLst>
                  <a:ext uri="{0D108BD9-81ED-4DB2-BD59-A6C34878D82A}">
                    <a16:rowId xmlns:a16="http://schemas.microsoft.com/office/drawing/2014/main" val="4286126760"/>
                  </a:ext>
                </a:extLst>
              </a:tr>
              <a:tr h="370840">
                <a:tc>
                  <a:txBody>
                    <a:bodyPr/>
                    <a:lstStyle/>
                    <a:p>
                      <a:r>
                        <a:rPr lang="en-GB" sz="1400" dirty="0" smtClean="0"/>
                        <a:t>29</a:t>
                      </a:r>
                    </a:p>
                    <a:p>
                      <a:endParaRPr lang="en-GB" sz="1100" dirty="0" smtClean="0"/>
                    </a:p>
                    <a:p>
                      <a:endParaRPr lang="en-GB" sz="1100" dirty="0" smtClean="0"/>
                    </a:p>
                    <a:p>
                      <a:endParaRPr lang="en-GB" sz="1100" dirty="0"/>
                    </a:p>
                  </a:txBody>
                  <a:tcPr/>
                </a:tc>
                <a:tc>
                  <a:txBody>
                    <a:bodyPr/>
                    <a:lstStyle/>
                    <a:p>
                      <a:r>
                        <a:rPr lang="en-GB" sz="1400" dirty="0" smtClean="0"/>
                        <a:t>30</a:t>
                      </a:r>
                      <a:endParaRPr lang="en-GB" sz="1400" dirty="0"/>
                    </a:p>
                  </a:txBody>
                  <a:tcPr/>
                </a:tc>
                <a:tc>
                  <a:txBody>
                    <a:bodyPr/>
                    <a:lstStyle/>
                    <a:p>
                      <a:r>
                        <a:rPr lang="en-GB" sz="1400" dirty="0" smtClean="0"/>
                        <a:t>31</a:t>
                      </a:r>
                      <a:r>
                        <a:rPr lang="en-GB" sz="1400" baseline="0" dirty="0" smtClean="0"/>
                        <a:t> </a:t>
                      </a:r>
                      <a:r>
                        <a:rPr lang="en-GB" sz="1400" b="1" baseline="0" dirty="0" smtClean="0">
                          <a:solidFill>
                            <a:srgbClr val="FF0000"/>
                          </a:solidFill>
                        </a:rPr>
                        <a:t>YEAR END</a:t>
                      </a:r>
                      <a:endParaRPr lang="en-GB" sz="1400" b="1" dirty="0" smtClean="0">
                        <a:solidFill>
                          <a:srgbClr val="FF0000"/>
                        </a:solidFill>
                      </a:endParaRPr>
                    </a:p>
                    <a:p>
                      <a:r>
                        <a:rPr lang="en-GB" sz="1100" dirty="0" smtClean="0"/>
                        <a:t>FINAL DAY FOR AP POSTINGS AND GOODS RECEIPTING</a:t>
                      </a:r>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645854601"/>
                  </a:ext>
                </a:extLst>
              </a:tr>
            </a:tbl>
          </a:graphicData>
        </a:graphic>
      </p:graphicFrame>
    </p:spTree>
    <p:extLst>
      <p:ext uri="{BB962C8B-B14F-4D97-AF65-F5344CB8AC3E}">
        <p14:creationId xmlns:p14="http://schemas.microsoft.com/office/powerpoint/2010/main" val="1209269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July 2019</a:t>
            </a:r>
            <a:endParaRPr lang="en-GB" dirty="0"/>
          </a:p>
        </p:txBody>
      </p:sp>
      <p:sp>
        <p:nvSpPr>
          <p:cNvPr id="3" name="Content Placeholder 2"/>
          <p:cNvSpPr>
            <a:spLocks noGrp="1"/>
          </p:cNvSpPr>
          <p:nvPr>
            <p:ph idx="1"/>
          </p:nvPr>
        </p:nvSpPr>
        <p:spPr>
          <a:xfrm>
            <a:off x="628651" y="1690691"/>
            <a:ext cx="7886700" cy="4351338"/>
          </a:xfrm>
        </p:spPr>
        <p:txBody>
          <a:bodyPr>
            <a:normAutofit fontScale="92500" lnSpcReduction="20000"/>
          </a:bodyPr>
          <a:lstStyle/>
          <a:p>
            <a:pPr marL="0" indent="0">
              <a:buNone/>
            </a:pPr>
            <a:r>
              <a:rPr lang="en-GB" sz="2400" dirty="0"/>
              <a:t>We recommend </a:t>
            </a:r>
            <a:r>
              <a:rPr lang="en-GB" sz="2400" dirty="0" smtClean="0"/>
              <a:t>you:</a:t>
            </a:r>
            <a:endParaRPr lang="en-GB" sz="2400" dirty="0"/>
          </a:p>
          <a:p>
            <a:r>
              <a:rPr lang="en-GB" sz="2600" dirty="0" smtClean="0"/>
              <a:t>Review project </a:t>
            </a:r>
            <a:r>
              <a:rPr lang="en-GB" sz="2600" dirty="0"/>
              <a:t>Pre-Award and Suspense </a:t>
            </a:r>
            <a:r>
              <a:rPr lang="en-GB" sz="2600" dirty="0" smtClean="0"/>
              <a:t>account transactions</a:t>
            </a:r>
            <a:endParaRPr lang="en-GB" sz="2600" dirty="0"/>
          </a:p>
          <a:p>
            <a:r>
              <a:rPr lang="en-GB" sz="2600" dirty="0" smtClean="0"/>
              <a:t>Check general ledger for costs relating to projects and transfer</a:t>
            </a:r>
            <a:endParaRPr lang="en-GB" sz="2600" dirty="0"/>
          </a:p>
          <a:p>
            <a:r>
              <a:rPr lang="en-GB" sz="2600" dirty="0" smtClean="0"/>
              <a:t>Check general Ledger coding (including trusts, donations and external trade)</a:t>
            </a:r>
          </a:p>
          <a:p>
            <a:r>
              <a:rPr lang="en-GB" sz="2600" dirty="0" smtClean="0"/>
              <a:t>Check for incomplete transactions in the purchase to pay process</a:t>
            </a:r>
          </a:p>
          <a:p>
            <a:r>
              <a:rPr lang="en-GB" sz="2600" dirty="0" smtClean="0"/>
              <a:t>Complete </a:t>
            </a:r>
            <a:r>
              <a:rPr lang="en-GB" sz="2600" dirty="0"/>
              <a:t>transaction processing in Accounts Payable and Accounts Receivable (including internal trade)</a:t>
            </a:r>
          </a:p>
          <a:p>
            <a:r>
              <a:rPr lang="en-GB" sz="2600" dirty="0"/>
              <a:t>Ensure goods receipting is up to </a:t>
            </a:r>
            <a:r>
              <a:rPr lang="en-GB" sz="2600" dirty="0" smtClean="0"/>
              <a:t>date</a:t>
            </a:r>
            <a:endParaRPr lang="en-GB" sz="2600" dirty="0"/>
          </a:p>
          <a:p>
            <a:r>
              <a:rPr lang="en-GB" sz="2600" dirty="0" smtClean="0"/>
              <a:t>Review courtesy </a:t>
            </a:r>
            <a:r>
              <a:rPr lang="en-GB" sz="2600" dirty="0"/>
              <a:t>accounts</a:t>
            </a:r>
          </a:p>
          <a:p>
            <a:endParaRPr lang="en-GB" dirty="0"/>
          </a:p>
        </p:txBody>
      </p:sp>
    </p:spTree>
    <p:extLst>
      <p:ext uri="{BB962C8B-B14F-4D97-AF65-F5344CB8AC3E}">
        <p14:creationId xmlns:p14="http://schemas.microsoft.com/office/powerpoint/2010/main" val="3670478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Payments</a:t>
            </a:r>
            <a:endParaRPr lang="en-GB" dirty="0"/>
          </a:p>
        </p:txBody>
      </p:sp>
      <p:sp>
        <p:nvSpPr>
          <p:cNvPr id="3" name="Content Placeholder 2"/>
          <p:cNvSpPr>
            <a:spLocks noGrp="1"/>
          </p:cNvSpPr>
          <p:nvPr>
            <p:ph idx="1"/>
          </p:nvPr>
        </p:nvSpPr>
        <p:spPr/>
        <p:txBody>
          <a:bodyPr>
            <a:normAutofit/>
          </a:bodyPr>
          <a:lstStyle/>
          <a:p>
            <a:r>
              <a:rPr lang="en-GB" sz="2400" dirty="0"/>
              <a:t>Main UK payment run dates to ensure supplier </a:t>
            </a:r>
            <a:r>
              <a:rPr lang="en-GB" sz="2400" b="1" dirty="0"/>
              <a:t>receives payment </a:t>
            </a:r>
            <a:r>
              <a:rPr lang="en-GB" sz="2400" dirty="0"/>
              <a:t>pre year end:</a:t>
            </a:r>
          </a:p>
          <a:p>
            <a:pPr marL="0" indent="0">
              <a:buNone/>
            </a:pPr>
            <a:r>
              <a:rPr lang="en-GB" sz="2400" dirty="0"/>
              <a:t>	</a:t>
            </a:r>
            <a:r>
              <a:rPr lang="en-GB" sz="2400" dirty="0" smtClean="0"/>
              <a:t>Finance </a:t>
            </a:r>
            <a:r>
              <a:rPr lang="en-GB" sz="2400" dirty="0"/>
              <a:t>Division Payments team </a:t>
            </a:r>
            <a:r>
              <a:rPr lang="en-GB" sz="2400" dirty="0" smtClean="0"/>
              <a:t>deadlines are as 	follows:</a:t>
            </a:r>
          </a:p>
          <a:p>
            <a:pPr marL="0" indent="0">
              <a:buNone/>
            </a:pPr>
            <a:r>
              <a:rPr lang="en-GB" sz="2400" dirty="0"/>
              <a:t>	</a:t>
            </a:r>
            <a:r>
              <a:rPr lang="en-GB" sz="2400" dirty="0" smtClean="0"/>
              <a:t>	12 </a:t>
            </a:r>
            <a:r>
              <a:rPr lang="en-GB" sz="2400" dirty="0"/>
              <a:t>noon </a:t>
            </a:r>
            <a:r>
              <a:rPr lang="en-GB" sz="2400" dirty="0" smtClean="0"/>
              <a:t>on 18 </a:t>
            </a:r>
            <a:r>
              <a:rPr lang="en-GB" sz="2400" dirty="0"/>
              <a:t>July for foreign </a:t>
            </a:r>
            <a:r>
              <a:rPr lang="en-GB" sz="2400" dirty="0" smtClean="0"/>
              <a:t>payments</a:t>
            </a:r>
          </a:p>
          <a:p>
            <a:pPr marL="0" indent="0">
              <a:buNone/>
            </a:pPr>
            <a:r>
              <a:rPr lang="en-GB" sz="2400" dirty="0"/>
              <a:t>	</a:t>
            </a:r>
            <a:r>
              <a:rPr lang="en-GB" sz="2400" dirty="0" smtClean="0"/>
              <a:t>	</a:t>
            </a:r>
            <a:r>
              <a:rPr lang="en-GB" sz="2400" dirty="0"/>
              <a:t> </a:t>
            </a:r>
            <a:r>
              <a:rPr lang="en-GB" sz="2400" dirty="0" smtClean="0"/>
              <a:t>5pm on 23 </a:t>
            </a:r>
            <a:r>
              <a:rPr lang="en-GB" sz="2400" dirty="0"/>
              <a:t>July for sterling payments</a:t>
            </a:r>
          </a:p>
          <a:p>
            <a:r>
              <a:rPr lang="en-GB" sz="2400" dirty="0" smtClean="0"/>
              <a:t>The deadline for central input before 31 July is 5pm on 26 July.</a:t>
            </a:r>
          </a:p>
          <a:p>
            <a:r>
              <a:rPr lang="en-GB" sz="2400" dirty="0" smtClean="0"/>
              <a:t>Local input on the Accounts Payable module can continue until 31 July.</a:t>
            </a:r>
            <a:endParaRPr lang="en-GB" sz="2400" dirty="0"/>
          </a:p>
        </p:txBody>
      </p:sp>
    </p:spTree>
    <p:extLst>
      <p:ext uri="{BB962C8B-B14F-4D97-AF65-F5344CB8AC3E}">
        <p14:creationId xmlns:p14="http://schemas.microsoft.com/office/powerpoint/2010/main" val="379440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Estates recharges &amp; construction charges</a:t>
            </a:r>
          </a:p>
        </p:txBody>
      </p:sp>
      <p:sp>
        <p:nvSpPr>
          <p:cNvPr id="3" name="Content Placeholder 2"/>
          <p:cNvSpPr>
            <a:spLocks noGrp="1"/>
          </p:cNvSpPr>
          <p:nvPr>
            <p:ph idx="1"/>
          </p:nvPr>
        </p:nvSpPr>
        <p:spPr/>
        <p:txBody>
          <a:bodyPr/>
          <a:lstStyle/>
          <a:p>
            <a:r>
              <a:rPr lang="en-GB" sz="2400" dirty="0" smtClean="0"/>
              <a:t>Adjustments </a:t>
            </a:r>
            <a:r>
              <a:rPr lang="en-GB" sz="2400" dirty="0"/>
              <a:t>required for capital costs in departmental </a:t>
            </a:r>
            <a:r>
              <a:rPr lang="en-GB" sz="2400" dirty="0" smtClean="0"/>
              <a:t>accounts </a:t>
            </a:r>
            <a:r>
              <a:rPr lang="en-GB" sz="2400" dirty="0"/>
              <a:t>to Estates Capital Team by 1 July</a:t>
            </a:r>
          </a:p>
          <a:p>
            <a:r>
              <a:rPr lang="en-GB" sz="2400" dirty="0" smtClean="0"/>
              <a:t>Routine </a:t>
            </a:r>
            <a:r>
              <a:rPr lang="en-GB" sz="2400" dirty="0"/>
              <a:t>recharges drawn together at a slightly earlier date than usual on </a:t>
            </a:r>
            <a:r>
              <a:rPr lang="en-GB" sz="2400" dirty="0" smtClean="0"/>
              <a:t>23 July, </a:t>
            </a:r>
            <a:r>
              <a:rPr lang="en-GB" sz="2400" dirty="0"/>
              <a:t>followed </a:t>
            </a:r>
            <a:r>
              <a:rPr lang="en-GB" sz="2400" dirty="0" smtClean="0"/>
              <a:t>by….</a:t>
            </a:r>
            <a:endParaRPr lang="en-GB" sz="2400" dirty="0"/>
          </a:p>
          <a:p>
            <a:r>
              <a:rPr lang="en-GB" sz="2400" dirty="0"/>
              <a:t>Final review of any remaining work in progress with recharge for material items at 31 July </a:t>
            </a:r>
            <a:r>
              <a:rPr lang="en-GB" sz="2400" dirty="0" smtClean="0"/>
              <a:t>2019 </a:t>
            </a:r>
            <a:r>
              <a:rPr lang="en-GB" sz="2400" dirty="0"/>
              <a:t>(Greater than £1k</a:t>
            </a:r>
            <a:r>
              <a:rPr lang="en-GB" sz="2400" dirty="0" smtClean="0"/>
              <a:t>).</a:t>
            </a:r>
          </a:p>
          <a:p>
            <a:r>
              <a:rPr lang="en-GB" sz="2400" dirty="0"/>
              <a:t>Construction recharges will also be promptly charged</a:t>
            </a:r>
          </a:p>
          <a:p>
            <a:pPr marL="0" indent="0">
              <a:buNone/>
            </a:pPr>
            <a:endParaRPr lang="en-GB" dirty="0"/>
          </a:p>
        </p:txBody>
      </p:sp>
    </p:spTree>
    <p:extLst>
      <p:ext uri="{BB962C8B-B14F-4D97-AF65-F5344CB8AC3E}">
        <p14:creationId xmlns:p14="http://schemas.microsoft.com/office/powerpoint/2010/main" val="60775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Departmental Equipment Listing (DEL)</a:t>
            </a:r>
            <a:endParaRPr lang="en-GB" dirty="0"/>
          </a:p>
        </p:txBody>
      </p:sp>
      <p:sp>
        <p:nvSpPr>
          <p:cNvPr id="3" name="Content Placeholder 2"/>
          <p:cNvSpPr>
            <a:spLocks noGrp="1"/>
          </p:cNvSpPr>
          <p:nvPr>
            <p:ph idx="1"/>
          </p:nvPr>
        </p:nvSpPr>
        <p:spPr/>
        <p:txBody>
          <a:bodyPr>
            <a:normAutofit/>
          </a:bodyPr>
          <a:lstStyle/>
          <a:p>
            <a:r>
              <a:rPr lang="en-GB" sz="2400" dirty="0" smtClean="0"/>
              <a:t>Normal </a:t>
            </a:r>
            <a:r>
              <a:rPr lang="en-GB" sz="2400" dirty="0"/>
              <a:t>process at year end</a:t>
            </a:r>
          </a:p>
          <a:p>
            <a:r>
              <a:rPr lang="en-GB" sz="2400" dirty="0" smtClean="0"/>
              <a:t>100</a:t>
            </a:r>
            <a:r>
              <a:rPr lang="en-GB" sz="2400" dirty="0"/>
              <a:t>% response required on all DEL – even Nil </a:t>
            </a:r>
            <a:r>
              <a:rPr lang="en-GB" sz="2400" dirty="0" smtClean="0"/>
              <a:t>returns</a:t>
            </a:r>
          </a:p>
          <a:p>
            <a:r>
              <a:rPr lang="en-GB" sz="2400" dirty="0" smtClean="0"/>
              <a:t>NEW FOR 2018/19 All </a:t>
            </a:r>
            <a:r>
              <a:rPr lang="en-GB" sz="2400" dirty="0"/>
              <a:t>assets over 5 years old will be removed from the DEL after </a:t>
            </a:r>
            <a:r>
              <a:rPr lang="en-GB" sz="2400" dirty="0" smtClean="0"/>
              <a:t>the quarter four </a:t>
            </a:r>
            <a:r>
              <a:rPr lang="en-GB" sz="2400" dirty="0"/>
              <a:t>submission – expense and capital</a:t>
            </a:r>
          </a:p>
          <a:p>
            <a:endParaRPr lang="en-GB" sz="2400" dirty="0"/>
          </a:p>
          <a:p>
            <a:endParaRPr lang="en-GB" sz="2400" dirty="0"/>
          </a:p>
        </p:txBody>
      </p:sp>
    </p:spTree>
    <p:extLst>
      <p:ext uri="{BB962C8B-B14F-4D97-AF65-F5344CB8AC3E}">
        <p14:creationId xmlns:p14="http://schemas.microsoft.com/office/powerpoint/2010/main" val="1389800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Inventory</a:t>
            </a:r>
            <a:endParaRPr lang="en-GB" dirty="0"/>
          </a:p>
        </p:txBody>
      </p:sp>
      <p:sp>
        <p:nvSpPr>
          <p:cNvPr id="3" name="Content Placeholder 2"/>
          <p:cNvSpPr>
            <a:spLocks noGrp="1"/>
          </p:cNvSpPr>
          <p:nvPr>
            <p:ph idx="1"/>
          </p:nvPr>
        </p:nvSpPr>
        <p:spPr/>
        <p:txBody>
          <a:bodyPr/>
          <a:lstStyle/>
          <a:p>
            <a:r>
              <a:rPr lang="en-GB" sz="2400" dirty="0" smtClean="0"/>
              <a:t>Year-end </a:t>
            </a:r>
            <a:r>
              <a:rPr lang="en-GB" sz="2400" dirty="0"/>
              <a:t>stock valuation </a:t>
            </a:r>
            <a:r>
              <a:rPr lang="en-GB" sz="2400" dirty="0" smtClean="0"/>
              <a:t>to </a:t>
            </a:r>
            <a:r>
              <a:rPr lang="en-GB" sz="2400" dirty="0"/>
              <a:t>Financial Reporting by 7 August </a:t>
            </a:r>
            <a:r>
              <a:rPr lang="en-GB" sz="2400" dirty="0" smtClean="0"/>
              <a:t>2019</a:t>
            </a:r>
          </a:p>
          <a:p>
            <a:r>
              <a:rPr lang="en-GB" sz="2400" dirty="0" smtClean="0"/>
              <a:t>Stock </a:t>
            </a:r>
            <a:r>
              <a:rPr lang="en-GB" sz="2400" dirty="0"/>
              <a:t>listing by </a:t>
            </a:r>
            <a:r>
              <a:rPr lang="en-GB" sz="2400" dirty="0" smtClean="0"/>
              <a:t>item must be in an Excel format (not pdf)</a:t>
            </a:r>
          </a:p>
          <a:p>
            <a:r>
              <a:rPr lang="en-GB" sz="2400" dirty="0"/>
              <a:t>Review the itemised stock listing to ensure accuracy (</a:t>
            </a:r>
            <a:r>
              <a:rPr lang="en-GB" sz="2400" dirty="0" err="1"/>
              <a:t>eg</a:t>
            </a:r>
            <a:r>
              <a:rPr lang="en-GB" sz="2400" dirty="0"/>
              <a:t> there should be no negative stock lines</a:t>
            </a:r>
            <a:r>
              <a:rPr lang="en-GB" sz="2400" dirty="0" smtClean="0"/>
              <a:t>)</a:t>
            </a:r>
          </a:p>
          <a:p>
            <a:r>
              <a:rPr lang="en-GB" sz="2400" dirty="0"/>
              <a:t>Notify the Financial Reporting Team of any stock adjustments by midday, 13 August 2019</a:t>
            </a:r>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61825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23717</TotalTime>
  <Words>2372</Words>
  <Application>Microsoft Office PowerPoint</Application>
  <PresentationFormat>On-screen Show (4:3)</PresentationFormat>
  <Paragraphs>414</Paragraphs>
  <Slides>35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Times New Roman</vt:lpstr>
      <vt:lpstr>Wingdings</vt:lpstr>
      <vt:lpstr>1_Office Theme</vt:lpstr>
      <vt:lpstr>Year End Briefing 2018/19</vt:lpstr>
      <vt:lpstr>Agenda</vt:lpstr>
      <vt:lpstr>Year-End Overview</vt:lpstr>
      <vt:lpstr>Year-End Timetable – July 2019</vt:lpstr>
      <vt:lpstr>July 2019</vt:lpstr>
      <vt:lpstr>Payments</vt:lpstr>
      <vt:lpstr>Estates recharges &amp; construction charges</vt:lpstr>
      <vt:lpstr>Departmental Equipment Listing (DEL)</vt:lpstr>
      <vt:lpstr>Inventory</vt:lpstr>
      <vt:lpstr>External Trade – issues to be aware of</vt:lpstr>
      <vt:lpstr>Apportionment – a department’s choice</vt:lpstr>
      <vt:lpstr>Year-End Timetable – August 2019</vt:lpstr>
      <vt:lpstr>Projects Module</vt:lpstr>
      <vt:lpstr>Projects Module Year End Forms</vt:lpstr>
      <vt:lpstr>Projects Module – Journal and transfer authorisation</vt:lpstr>
      <vt:lpstr>Donations (General Ledger)</vt:lpstr>
      <vt:lpstr>Trust Funds</vt:lpstr>
      <vt:lpstr>Unspent Trust Fund Surpluses</vt:lpstr>
      <vt:lpstr>Holiday Pay</vt:lpstr>
      <vt:lpstr>Departmental (GL) Accruals</vt:lpstr>
      <vt:lpstr>Year-End Accruals/Prepayments and VAT</vt:lpstr>
      <vt:lpstr>Year-End Accruals/Prepayments Where to code?</vt:lpstr>
      <vt:lpstr>Year-End Accruals/Prepayments</vt:lpstr>
      <vt:lpstr>Year-End Accruals/Prepayments Reconciliations</vt:lpstr>
      <vt:lpstr>Year-End Timetable – September 2019</vt:lpstr>
      <vt:lpstr>September 2019</vt:lpstr>
      <vt:lpstr>External Audit</vt:lpstr>
      <vt:lpstr>Areas of Concern – Payments beyond payment terms and invoice processing times</vt:lpstr>
      <vt:lpstr>Areas of Concern</vt:lpstr>
      <vt:lpstr>Communications</vt:lpstr>
      <vt:lpstr>Contacts</vt:lpstr>
      <vt:lpstr>Year end secondees</vt:lpstr>
      <vt:lpstr>Support</vt:lpstr>
      <vt:lpstr>Questions</vt:lpstr>
      <vt:lpstr>New for 2019/20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Oxford University  UOP Consolidation project</dc:title>
  <dc:creator>Jane Bardell</dc:creator>
  <cp:lastModifiedBy>Iwona Kedzior</cp:lastModifiedBy>
  <cp:revision>284</cp:revision>
  <cp:lastPrinted>2019-06-10T12:54:40Z</cp:lastPrinted>
  <dcterms:created xsi:type="dcterms:W3CDTF">2018-01-04T13:54:20Z</dcterms:created>
  <dcterms:modified xsi:type="dcterms:W3CDTF">2019-06-27T14:59:43Z</dcterms:modified>
</cp:coreProperties>
</file>