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7"/>
  </p:notesMasterIdLst>
  <p:sldIdLst>
    <p:sldId id="256" r:id="rId6"/>
    <p:sldId id="258" r:id="rId7"/>
    <p:sldId id="285" r:id="rId8"/>
    <p:sldId id="286" r:id="rId9"/>
    <p:sldId id="287" r:id="rId10"/>
    <p:sldId id="288" r:id="rId11"/>
    <p:sldId id="290" r:id="rId12"/>
    <p:sldId id="458" r:id="rId13"/>
    <p:sldId id="289" r:id="rId14"/>
    <p:sldId id="459" r:id="rId15"/>
    <p:sldId id="29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5906" autoAdjust="0"/>
  </p:normalViewPr>
  <p:slideViewPr>
    <p:cSldViewPr snapToGrid="0">
      <p:cViewPr varScale="1">
        <p:scale>
          <a:sx n="66" d="100"/>
          <a:sy n="66" d="100"/>
        </p:scale>
        <p:origin x="128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AE591-6BCC-4FC5-A6C3-97C7FDFD1F0D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61C2E8-BE58-4480-9768-4B7B0DDC95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515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Always do an update</a:t>
            </a:r>
          </a:p>
          <a:p>
            <a:r>
              <a:rPr lang="en-GB" dirty="0"/>
              <a:t>Tax issues happening behind the scenes</a:t>
            </a:r>
          </a:p>
          <a:p>
            <a:r>
              <a:rPr lang="en-GB" dirty="0"/>
              <a:t>Tax tops - from any queries we get through the VAT enquiries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1C2E8-BE58-4480-9768-4B7B0DDC952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598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Now in SAO more scrutiny from HMRC</a:t>
            </a:r>
          </a:p>
          <a:p>
            <a:r>
              <a:rPr lang="en-GB" dirty="0"/>
              <a:t>Exceed £200m threshold which means we have a legal obligation to publish in a certain format.</a:t>
            </a:r>
          </a:p>
          <a:p>
            <a:r>
              <a:rPr lang="en-GB" dirty="0"/>
              <a:t>Writing to HMRC – only we can do that, they will always come back to us, even if funder recommends you write to HMRC, check because we may have already or we can point </a:t>
            </a:r>
            <a:r>
              <a:rPr lang="en-GB" dirty="0" err="1"/>
              <a:t>youin</a:t>
            </a:r>
            <a:r>
              <a:rPr lang="en-GB" dirty="0"/>
              <a:t> the right direction = guidance</a:t>
            </a:r>
          </a:p>
          <a:p>
            <a:r>
              <a:rPr lang="en-GB" dirty="0"/>
              <a:t>Please come to us with queries we would normally expect to reply within 2/3 working days.</a:t>
            </a:r>
          </a:p>
          <a:p>
            <a:r>
              <a:rPr lang="en-GB" dirty="0"/>
              <a:t>OUFAL is planning – which is allowed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1C2E8-BE58-4480-9768-4B7B0DDC952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299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Resourcing up</a:t>
            </a:r>
          </a:p>
          <a:p>
            <a:r>
              <a:rPr lang="en-GB" dirty="0"/>
              <a:t>More officers</a:t>
            </a:r>
          </a:p>
          <a:p>
            <a:r>
              <a:rPr lang="en-GB" dirty="0"/>
              <a:t>More targeted approach</a:t>
            </a:r>
          </a:p>
          <a:p>
            <a:r>
              <a:rPr lang="en-GB" dirty="0"/>
              <a:t>IR35 – use the CEST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1C2E8-BE58-4480-9768-4B7B0DDC952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410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IT can take months to agree an error corrections – please do it real time</a:t>
            </a:r>
          </a:p>
          <a:p>
            <a:r>
              <a:rPr lang="en-GB" dirty="0"/>
              <a:t>Quarter ends 31 Jan 30th April, 31st July and 30</a:t>
            </a:r>
            <a:r>
              <a:rPr lang="en-GB" baseline="30000" dirty="0"/>
              <a:t>th</a:t>
            </a:r>
            <a:r>
              <a:rPr lang="en-GB" dirty="0"/>
              <a:t> October</a:t>
            </a:r>
          </a:p>
          <a:p>
            <a:r>
              <a:rPr lang="en-GB" dirty="0"/>
              <a:t>VAT is all about use,</a:t>
            </a:r>
          </a:p>
          <a:p>
            <a:r>
              <a:rPr lang="en-GB" dirty="0"/>
              <a:t>ZR rating – medical relief </a:t>
            </a:r>
          </a:p>
          <a:p>
            <a:endParaRPr lang="en-GB" dirty="0"/>
          </a:p>
          <a:p>
            <a:r>
              <a:rPr lang="en-GB" dirty="0"/>
              <a:t>Recovery - tax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1C2E8-BE58-4480-9768-4B7B0DDC952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934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Information sheet 2008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1C2E8-BE58-4480-9768-4B7B0DDC952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0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Israel – really difficult to operate in</a:t>
            </a:r>
          </a:p>
          <a:p>
            <a:r>
              <a:rPr lang="en-GB" dirty="0"/>
              <a:t>Some countries require a legal entity to be set up</a:t>
            </a:r>
          </a:p>
          <a:p>
            <a:r>
              <a:rPr lang="en-GB" dirty="0"/>
              <a:t>Work closely with 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1C2E8-BE58-4480-9768-4B7B0DDC952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411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9736B5-EFE9-4C8F-B82F-BD555AB7EA4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4827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Under a gross-up clause, a payor must pay an additional amount to a payee to ensure that the payee receives and retains the same amount that it would have received had no tax been withheld from, or otherwise due as a result of, the payment.</a:t>
            </a:r>
          </a:p>
          <a:p>
            <a:endParaRPr lang="en-GB" dirty="0"/>
          </a:p>
          <a:p>
            <a:r>
              <a:rPr lang="en-GB" dirty="0" err="1"/>
              <a:t>Eg</a:t>
            </a:r>
            <a:r>
              <a:rPr lang="en-GB" dirty="0"/>
              <a:t> 1000 but 20% </a:t>
            </a:r>
            <a:r>
              <a:rPr lang="en-GB" dirty="0" err="1"/>
              <a:t>wht</a:t>
            </a:r>
            <a:endParaRPr lang="en-GB" dirty="0"/>
          </a:p>
          <a:p>
            <a:endParaRPr lang="en-GB" dirty="0"/>
          </a:p>
          <a:p>
            <a:r>
              <a:rPr lang="en-GB" dirty="0"/>
              <a:t>Careful with PO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1C2E8-BE58-4480-9768-4B7B0DDC952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806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1C2E8-BE58-4480-9768-4B7B0DDC952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912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FE130-6149-42B2-A2C7-B751EB8C27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5F6F6F-04FC-4EFB-8D7C-88665EC588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CE176-557A-4E80-9378-B6168C916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234D-83CF-46AD-9BF7-8F10160F023B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07F0F-D521-4540-A2CC-D8C1E7BEC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5772D-1308-43AC-B428-3B4FB0F16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455F-604E-4087-AB18-A89986D7F3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140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20751-FB5C-4CBE-B6A7-5E3C43BE7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A4E84A-1A12-4FB2-B319-AE481DE97B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F0581-A9F2-4574-807C-6CCB00076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234D-83CF-46AD-9BF7-8F10160F023B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D472D6-AC1A-4C9C-9F61-DD6C7E1BA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84B0E-6DA0-4A8A-8CC2-91ABC792F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455F-604E-4087-AB18-A89986D7F3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746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DCD903-DE8C-4AA4-853F-6E0C0EBE42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B90DA7-C989-46EF-9A20-208957728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5139E-6D6F-4993-9CBE-128246B10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234D-83CF-46AD-9BF7-8F10160F023B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9F6B1E-F391-4596-837C-00FDAD788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F0F2F-8131-41B2-BD4A-39936E1CC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455F-604E-4087-AB18-A89986D7F3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077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1122363"/>
            <a:ext cx="10363201" cy="2387600"/>
          </a:xfrm>
        </p:spPr>
        <p:txBody>
          <a:bodyPr anchor="b"/>
          <a:lstStyle>
            <a:lvl1pPr algn="ctr">
              <a:defRPr sz="44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1798"/>
            </a:lvl1pPr>
            <a:lvl2pPr marL="342616" indent="0" algn="ctr">
              <a:buNone/>
              <a:defRPr sz="1499"/>
            </a:lvl2pPr>
            <a:lvl3pPr marL="685231" indent="0" algn="ctr">
              <a:buNone/>
              <a:defRPr sz="1350"/>
            </a:lvl3pPr>
            <a:lvl4pPr marL="1027848" indent="0" algn="ctr">
              <a:buNone/>
              <a:defRPr sz="1200"/>
            </a:lvl4pPr>
            <a:lvl5pPr marL="1370465" indent="0" algn="ctr">
              <a:buNone/>
              <a:defRPr sz="1200"/>
            </a:lvl5pPr>
            <a:lvl6pPr marL="1713080" indent="0" algn="ctr">
              <a:buNone/>
              <a:defRPr sz="1200"/>
            </a:lvl6pPr>
            <a:lvl7pPr marL="2055696" indent="0" algn="ctr">
              <a:buNone/>
              <a:defRPr sz="1200"/>
            </a:lvl7pPr>
            <a:lvl8pPr marL="2398312" indent="0" algn="ctr">
              <a:buNone/>
              <a:defRPr sz="1200"/>
            </a:lvl8pPr>
            <a:lvl9pPr marL="2740928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0442-7471-4CA0-91F5-C91D880013C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26/06/2023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DD05-C01D-47D5-A086-6C9AAD3356D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376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0442-7471-4CA0-91F5-C91D880013C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26/06/2023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DD05-C01D-47D5-A086-6C9AAD3356D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776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4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798">
                <a:solidFill>
                  <a:schemeClr val="tx1"/>
                </a:solidFill>
              </a:defRPr>
            </a:lvl1pPr>
            <a:lvl2pPr marL="342616" indent="0">
              <a:buNone/>
              <a:defRPr sz="1499">
                <a:solidFill>
                  <a:schemeClr val="tx1">
                    <a:tint val="75000"/>
                  </a:schemeClr>
                </a:solidFill>
              </a:defRPr>
            </a:lvl2pPr>
            <a:lvl3pPr marL="68523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78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4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0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56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831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09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0442-7471-4CA0-91F5-C91D880013C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26/06/2023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DD05-C01D-47D5-A086-6C9AAD3356D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958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0442-7471-4CA0-91F5-C91D880013C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26/06/2023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DD05-C01D-47D5-A086-6C9AAD3356D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403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2" y="1681163"/>
            <a:ext cx="5157786" cy="823912"/>
          </a:xfrm>
        </p:spPr>
        <p:txBody>
          <a:bodyPr anchor="b"/>
          <a:lstStyle>
            <a:lvl1pPr marL="0" indent="0">
              <a:buNone/>
              <a:defRPr sz="1798" b="1"/>
            </a:lvl1pPr>
            <a:lvl2pPr marL="342616" indent="0">
              <a:buNone/>
              <a:defRPr sz="1499" b="1"/>
            </a:lvl2pPr>
            <a:lvl3pPr marL="685231" indent="0">
              <a:buNone/>
              <a:defRPr sz="1350" b="1"/>
            </a:lvl3pPr>
            <a:lvl4pPr marL="1027848" indent="0">
              <a:buNone/>
              <a:defRPr sz="1200" b="1"/>
            </a:lvl4pPr>
            <a:lvl5pPr marL="1370465" indent="0">
              <a:buNone/>
              <a:defRPr sz="1200" b="1"/>
            </a:lvl5pPr>
            <a:lvl6pPr marL="1713080" indent="0">
              <a:buNone/>
              <a:defRPr sz="1200" b="1"/>
            </a:lvl6pPr>
            <a:lvl7pPr marL="2055696" indent="0">
              <a:buNone/>
              <a:defRPr sz="1200" b="1"/>
            </a:lvl7pPr>
            <a:lvl8pPr marL="2398312" indent="0">
              <a:buNone/>
              <a:defRPr sz="1200" b="1"/>
            </a:lvl8pPr>
            <a:lvl9pPr marL="2740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2" y="2505075"/>
            <a:ext cx="515778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798" b="1"/>
            </a:lvl1pPr>
            <a:lvl2pPr marL="342616" indent="0">
              <a:buNone/>
              <a:defRPr sz="1499" b="1"/>
            </a:lvl2pPr>
            <a:lvl3pPr marL="685231" indent="0">
              <a:buNone/>
              <a:defRPr sz="1350" b="1"/>
            </a:lvl3pPr>
            <a:lvl4pPr marL="1027848" indent="0">
              <a:buNone/>
              <a:defRPr sz="1200" b="1"/>
            </a:lvl4pPr>
            <a:lvl5pPr marL="1370465" indent="0">
              <a:buNone/>
              <a:defRPr sz="1200" b="1"/>
            </a:lvl5pPr>
            <a:lvl6pPr marL="1713080" indent="0">
              <a:buNone/>
              <a:defRPr sz="1200" b="1"/>
            </a:lvl6pPr>
            <a:lvl7pPr marL="2055696" indent="0">
              <a:buNone/>
              <a:defRPr sz="1200" b="1"/>
            </a:lvl7pPr>
            <a:lvl8pPr marL="2398312" indent="0">
              <a:buNone/>
              <a:defRPr sz="1200" b="1"/>
            </a:lvl8pPr>
            <a:lvl9pPr marL="2740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0442-7471-4CA0-91F5-C91D880013C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26/06/2023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DD05-C01D-47D5-A086-6C9AAD3356D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949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0442-7471-4CA0-91F5-C91D880013C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26/06/2023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DD05-C01D-47D5-A086-6C9AAD3356D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0772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0442-7471-4CA0-91F5-C91D880013C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26/06/2023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DD05-C01D-47D5-A086-6C9AAD3356D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9976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23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>
              <a:defRPr sz="2398"/>
            </a:lvl1pPr>
            <a:lvl2pPr>
              <a:defRPr sz="2099"/>
            </a:lvl2pPr>
            <a:lvl3pPr>
              <a:defRPr sz="1798"/>
            </a:lvl3pPr>
            <a:lvl4pPr>
              <a:defRPr sz="1499"/>
            </a:lvl4pPr>
            <a:lvl5pPr>
              <a:defRPr sz="1499"/>
            </a:lvl5pPr>
            <a:lvl6pPr>
              <a:defRPr sz="1499"/>
            </a:lvl6pPr>
            <a:lvl7pPr>
              <a:defRPr sz="1499"/>
            </a:lvl7pPr>
            <a:lvl8pPr>
              <a:defRPr sz="1499"/>
            </a:lvl8pPr>
            <a:lvl9pPr>
              <a:defRPr sz="14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616" indent="0">
              <a:buNone/>
              <a:defRPr sz="1048"/>
            </a:lvl2pPr>
            <a:lvl3pPr marL="685231" indent="0">
              <a:buNone/>
              <a:defRPr sz="899"/>
            </a:lvl3pPr>
            <a:lvl4pPr marL="1027848" indent="0">
              <a:buNone/>
              <a:defRPr sz="750"/>
            </a:lvl4pPr>
            <a:lvl5pPr marL="1370465" indent="0">
              <a:buNone/>
              <a:defRPr sz="750"/>
            </a:lvl5pPr>
            <a:lvl6pPr marL="1713080" indent="0">
              <a:buNone/>
              <a:defRPr sz="750"/>
            </a:lvl6pPr>
            <a:lvl7pPr marL="2055696" indent="0">
              <a:buNone/>
              <a:defRPr sz="750"/>
            </a:lvl7pPr>
            <a:lvl8pPr marL="2398312" indent="0">
              <a:buNone/>
              <a:defRPr sz="750"/>
            </a:lvl8pPr>
            <a:lvl9pPr marL="274092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0442-7471-4CA0-91F5-C91D880013C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26/06/2023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DD05-C01D-47D5-A086-6C9AAD3356D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75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31D2B-D839-4EA2-8096-6591E8C6D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F427B-12E9-42E1-9C6E-F79DBE788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FB775-BB45-4758-8948-F1B3850D4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234D-83CF-46AD-9BF7-8F10160F023B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293C2-5041-4500-BEF6-AA36730C9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B79D72-2D08-474F-89C6-7EB3F0916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455F-604E-4087-AB18-A89986D7F3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2413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23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0"/>
            <a:ext cx="6172200" cy="4873625"/>
          </a:xfrm>
        </p:spPr>
        <p:txBody>
          <a:bodyPr anchor="t"/>
          <a:lstStyle>
            <a:lvl1pPr marL="0" indent="0">
              <a:buNone/>
              <a:defRPr sz="2398"/>
            </a:lvl1pPr>
            <a:lvl2pPr marL="342616" indent="0">
              <a:buNone/>
              <a:defRPr sz="2099"/>
            </a:lvl2pPr>
            <a:lvl3pPr marL="685231" indent="0">
              <a:buNone/>
              <a:defRPr sz="1798"/>
            </a:lvl3pPr>
            <a:lvl4pPr marL="1027848" indent="0">
              <a:buNone/>
              <a:defRPr sz="1499"/>
            </a:lvl4pPr>
            <a:lvl5pPr marL="1370465" indent="0">
              <a:buNone/>
              <a:defRPr sz="1499"/>
            </a:lvl5pPr>
            <a:lvl6pPr marL="1713080" indent="0">
              <a:buNone/>
              <a:defRPr sz="1499"/>
            </a:lvl6pPr>
            <a:lvl7pPr marL="2055696" indent="0">
              <a:buNone/>
              <a:defRPr sz="1499"/>
            </a:lvl7pPr>
            <a:lvl8pPr marL="2398312" indent="0">
              <a:buNone/>
              <a:defRPr sz="1499"/>
            </a:lvl8pPr>
            <a:lvl9pPr marL="2740928" indent="0">
              <a:buNone/>
              <a:defRPr sz="1499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616" indent="0">
              <a:buNone/>
              <a:defRPr sz="1048"/>
            </a:lvl2pPr>
            <a:lvl3pPr marL="685231" indent="0">
              <a:buNone/>
              <a:defRPr sz="899"/>
            </a:lvl3pPr>
            <a:lvl4pPr marL="1027848" indent="0">
              <a:buNone/>
              <a:defRPr sz="750"/>
            </a:lvl4pPr>
            <a:lvl5pPr marL="1370465" indent="0">
              <a:buNone/>
              <a:defRPr sz="750"/>
            </a:lvl5pPr>
            <a:lvl6pPr marL="1713080" indent="0">
              <a:buNone/>
              <a:defRPr sz="750"/>
            </a:lvl6pPr>
            <a:lvl7pPr marL="2055696" indent="0">
              <a:buNone/>
              <a:defRPr sz="750"/>
            </a:lvl7pPr>
            <a:lvl8pPr marL="2398312" indent="0">
              <a:buNone/>
              <a:defRPr sz="750"/>
            </a:lvl8pPr>
            <a:lvl9pPr marL="274092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0442-7471-4CA0-91F5-C91D880013C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26/06/2023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DD05-C01D-47D5-A086-6C9AAD3356D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9190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0442-7471-4CA0-91F5-C91D880013C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26/06/2023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DD05-C01D-47D5-A086-6C9AAD3356D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2347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7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0442-7471-4CA0-91F5-C91D880013C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26/06/2023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DD05-C01D-47D5-A086-6C9AAD3356D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38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0DC1D-E4C2-4947-B1C0-A852B56EA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8F8CE-D988-4F6E-91BC-C58089B43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85F90-5695-442F-AA18-23B5CE887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234D-83CF-46AD-9BF7-8F10160F023B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8B035-E395-43EB-B7BF-499DD972D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011CD-7251-4067-BEFA-CC5053ADC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455F-604E-4087-AB18-A89986D7F3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691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49B6B-9FC5-45BF-9C8E-A349BDD36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CCA46-D29F-478D-9432-D7D7500E7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7DFA1E-0456-4061-855E-AE25775AB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B9AEA3-9DDA-4847-B2A7-AC567070D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234D-83CF-46AD-9BF7-8F10160F023B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BB0C3F-B7E3-4FDC-BDE8-12E59EFFE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707EED-4885-4344-90A5-7E19204DD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455F-604E-4087-AB18-A89986D7F3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342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DAFEB-A027-4CB9-AF82-57F3359FB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BE03C3-2DE2-454D-81D6-2F60021BE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499E69-B6A4-4569-A8C3-C5726C3398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877DB4-DC26-431A-9711-1E5020FA86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4499E8-1350-4ABE-87DA-755C03B57A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77E732-D6F1-4C56-A91C-0C646C8A3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234D-83CF-46AD-9BF7-8F10160F023B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0A9E2E-09EC-4D6E-A26D-DA8DE29A0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2A7A84-1B6C-4FA6-A554-CAD69EC7B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455F-604E-4087-AB18-A89986D7F3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688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3A315-2010-443B-B286-E5209D370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572AE8-0916-4FD4-8B8D-91C8A215A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234D-83CF-46AD-9BF7-8F10160F023B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30C601-B2AA-4F9F-A6E4-55ACF2B80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B0ACED-CA4E-4084-B14D-D50B50EBD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455F-604E-4087-AB18-A89986D7F3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214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D4835B-D9D3-4667-A724-9F41BDB28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234D-83CF-46AD-9BF7-8F10160F023B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1F32A0-37ED-4EBF-9C9F-6EFA397BB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FBFC33-B735-4348-B44B-CECA079B0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455F-604E-4087-AB18-A89986D7F3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445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1D9A6-F9FF-40B9-8D33-B0E09855C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DE095-A13A-4F36-AA79-58AAB8C7B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2E110E-E93C-4089-8C3B-80ADA3A11C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C92C82-90AC-4DFE-8561-21C2C9737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234D-83CF-46AD-9BF7-8F10160F023B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BA7101-3C3B-4CD5-B70C-D0B80AEFC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53863-6981-4F82-90C6-4C2DFF165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455F-604E-4087-AB18-A89986D7F3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586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E5952-4B56-438A-9570-55496D1B7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D5A83A-531A-45E2-B6D5-4538F73698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F361B4-7B54-4D50-8356-A665B6D35F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AD3657-E7B6-453A-9635-F1E18338D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234D-83CF-46AD-9BF7-8F10160F023B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E9463D-EADD-4279-BEFC-E40364B7E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D48131-445C-4431-BE1B-742B0C436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455F-604E-4087-AB18-A89986D7F3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188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02458F-6974-4677-B215-50AD4BDC0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A75DC8-5201-4EE3-AFE2-F3C8964E4A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C334F8-AB4B-40BC-9E0B-8170A73255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9234D-83CF-46AD-9BF7-8F10160F023B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E97E5-0A52-4749-A358-75A2F97123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BF867-1A05-4D4B-91CE-DE6D53C57B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0455F-604E-4087-AB18-A89986D7F3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357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231"/>
            <a:fld id="{CD270442-7471-4CA0-91F5-C91D880013C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231"/>
              <a:t>26/06/2023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231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231"/>
            <a:fld id="{55EDDD05-C01D-47D5-A086-6C9AAD3356D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231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874" y="481693"/>
            <a:ext cx="4513129" cy="4857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288" y="5939374"/>
            <a:ext cx="2918614" cy="74505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7543801" y="481693"/>
            <a:ext cx="4648200" cy="5031808"/>
          </a:xfrm>
          <a:prstGeom prst="rect">
            <a:avLst/>
          </a:prstGeom>
          <a:solidFill>
            <a:srgbClr val="FFFFFF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21" tIns="34261" rIns="68521" bIns="342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231"/>
            <a:endParaRPr lang="en-GB" sz="13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893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231" rtl="0" eaLnBrk="1" latinLnBrk="0" hangingPunct="1">
        <a:lnSpc>
          <a:spcPct val="90000"/>
        </a:lnSpc>
        <a:spcBef>
          <a:spcPct val="0"/>
        </a:spcBef>
        <a:buNone/>
        <a:defRPr sz="32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08" indent="-171308" algn="l" defTabSz="685231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13924" indent="-171308" algn="l" defTabSz="685231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856540" indent="-171308" algn="l" defTabSz="685231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3pPr>
      <a:lvl4pPr marL="1199156" indent="-171308" algn="l" defTabSz="685231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1771" indent="-171308" algn="l" defTabSz="685231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4387" indent="-171308" algn="l" defTabSz="685231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7003" indent="-171308" algn="l" defTabSz="685231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69619" indent="-171308" algn="l" defTabSz="685231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2236" indent="-171308" algn="l" defTabSz="685231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2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616" algn="l" defTabSz="6852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231" algn="l" defTabSz="6852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7848" algn="l" defTabSz="6852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0465" algn="l" defTabSz="6852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080" algn="l" defTabSz="6852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5696" algn="l" defTabSz="6852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8312" algn="l" defTabSz="6852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0928" algn="l" defTabSz="6852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inance.admin.ox.ac.uk/va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70980C-EB99-4406-92AB-323CA32AF9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Tax Update – Year end Road show 2023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17DD075-4FAE-4E47-9B8D-21896F3211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Sally Mckinlay – Head of Tax</a:t>
            </a:r>
          </a:p>
        </p:txBody>
      </p:sp>
    </p:spTree>
    <p:extLst>
      <p:ext uri="{BB962C8B-B14F-4D97-AF65-F5344CB8AC3E}">
        <p14:creationId xmlns:p14="http://schemas.microsoft.com/office/powerpoint/2010/main" val="2407081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70980C-EB99-4406-92AB-323CA32AF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Tax Update – Year end road show 2023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17DD075-4FAE-4E47-9B8D-21896F321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Opportunities: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Research project – output is shipping goods outside the EU</a:t>
            </a:r>
          </a:p>
          <a:p>
            <a:endParaRPr lang="en-GB" dirty="0"/>
          </a:p>
          <a:p>
            <a:r>
              <a:rPr lang="en-GB" dirty="0"/>
              <a:t>Charity advertising – google and LinkedIn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4507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70980C-EB99-4406-92AB-323CA32AF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Tax Update – Year end road show 2023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17DD075-4FAE-4E47-9B8D-21896F321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6600" dirty="0"/>
              <a:t>Questions?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300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70980C-EB99-4406-92AB-323CA32AF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Tax Update – Year end road show 2023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17DD075-4FAE-4E47-9B8D-21896F321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Agenda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Tax Strategy 2023</a:t>
            </a:r>
          </a:p>
          <a:p>
            <a:r>
              <a:rPr lang="en-GB" dirty="0"/>
              <a:t>HMRC’s changing approach</a:t>
            </a:r>
          </a:p>
          <a:p>
            <a:r>
              <a:rPr lang="en-GB" dirty="0"/>
              <a:t>VAT adjustments</a:t>
            </a:r>
          </a:p>
          <a:p>
            <a:r>
              <a:rPr lang="en-GB" dirty="0"/>
              <a:t>Research – business versus non-business update</a:t>
            </a:r>
          </a:p>
          <a:p>
            <a:r>
              <a:rPr lang="en-GB" dirty="0"/>
              <a:t>Overseas activities</a:t>
            </a:r>
          </a:p>
          <a:p>
            <a:r>
              <a:rPr lang="en-GB" dirty="0"/>
              <a:t>Opportunities – zero rated goods and advertising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3244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70980C-EB99-4406-92AB-323CA32AF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Tax Update – Year end road show 2023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17DD075-4FAE-4E47-9B8D-21896F321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The Tax Strategy has four core objectives: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(1)	To comply with mandatory tax, compliance and reporting requirements;</a:t>
            </a:r>
          </a:p>
          <a:p>
            <a:pPr marL="0" indent="0">
              <a:buNone/>
            </a:pPr>
            <a:r>
              <a:rPr lang="en-GB" dirty="0"/>
              <a:t>(2)	To manage the tax risks and opportunities arising from routine operations;</a:t>
            </a:r>
          </a:p>
          <a:p>
            <a:pPr marL="0" indent="0">
              <a:buNone/>
            </a:pPr>
            <a:r>
              <a:rPr lang="en-GB" dirty="0"/>
              <a:t>(3)	To support furtherance of the University’s charitable objectives.</a:t>
            </a:r>
          </a:p>
          <a:p>
            <a:pPr marL="0" indent="0">
              <a:buNone/>
            </a:pPr>
            <a:r>
              <a:rPr lang="en-GB" dirty="0"/>
              <a:t>(4) 	To communicate and coordinate with HMRC, where appropriate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1084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70980C-EB99-4406-92AB-323CA32AF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Tax Update – Year end road show 2023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17DD075-4FAE-4E47-9B8D-21896F321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724" y="186034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HMRC’s changing approach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HMRC has recruited a significant amount of new officers to work on tax compliance</a:t>
            </a:r>
          </a:p>
          <a:p>
            <a:pPr marL="0" indent="0">
              <a:buNone/>
            </a:pPr>
            <a:r>
              <a:rPr lang="en-GB" dirty="0"/>
              <a:t>The Education Sector VAT team has doubled during 22/23</a:t>
            </a:r>
          </a:p>
          <a:p>
            <a:pPr marL="0" indent="0">
              <a:buNone/>
            </a:pPr>
            <a:r>
              <a:rPr lang="en-GB" dirty="0"/>
              <a:t>HMRC have created a CT hub – pooled resource</a:t>
            </a:r>
          </a:p>
          <a:p>
            <a:pPr marL="0" indent="0">
              <a:buNone/>
            </a:pPr>
            <a:r>
              <a:rPr lang="en-GB" dirty="0"/>
              <a:t>Employment taxes pooled into a cross-sector public sector team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1820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70980C-EB99-4406-92AB-323CA32AF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Tax Update – Year end road show 2023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17DD075-4FAE-4E47-9B8D-21896F321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VAT adjustments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HMRC are scrutinising disclosures</a:t>
            </a:r>
          </a:p>
          <a:p>
            <a:pPr marL="0" indent="0">
              <a:buNone/>
            </a:pPr>
            <a:r>
              <a:rPr lang="en-GB" dirty="0"/>
              <a:t>Real time adjustments in quarter</a:t>
            </a:r>
          </a:p>
          <a:p>
            <a:pPr marL="0" indent="0">
              <a:buNone/>
            </a:pPr>
            <a:r>
              <a:rPr lang="en-GB" dirty="0"/>
              <a:t>VAT adjustments form – VAT is about use</a:t>
            </a:r>
          </a:p>
          <a:p>
            <a:pPr marL="0" indent="0">
              <a:buNone/>
            </a:pPr>
            <a:r>
              <a:rPr lang="en-GB" dirty="0">
                <a:hlinkClick r:id="rId4"/>
              </a:rPr>
              <a:t>https://finance.admin.ox.ac.uk/vat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For zero rating – its about use</a:t>
            </a:r>
          </a:p>
          <a:p>
            <a:pPr marL="0" indent="0">
              <a:buNone/>
            </a:pPr>
            <a:r>
              <a:rPr lang="en-GB" dirty="0"/>
              <a:t>For VAT recovery - its about use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3438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70980C-EB99-4406-92AB-323CA32AF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Tax Update – Year end road show 2023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17DD075-4FAE-4E47-9B8D-21896F321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Research – business  v non-business update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Publicly funded research(PRF) is non-business even if the sponsor gets some IP, so no VAT recovery</a:t>
            </a:r>
          </a:p>
          <a:p>
            <a:endParaRPr lang="en-GB" dirty="0"/>
          </a:p>
          <a:p>
            <a:r>
              <a:rPr lang="en-GB" dirty="0"/>
              <a:t>Commercial research is business the sponsor gets something in return, VAT recovery allowed</a:t>
            </a:r>
          </a:p>
          <a:p>
            <a:endParaRPr lang="en-GB" dirty="0"/>
          </a:p>
          <a:p>
            <a:r>
              <a:rPr lang="en-GB" dirty="0"/>
              <a:t>Some PFR can be a business activity if it’s got commercial potential – VAT recovery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4768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70980C-EB99-4406-92AB-323CA32AF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Tax Update – Year end road show 2023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17DD075-4FAE-4E47-9B8D-21896F321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/>
              <a:t>Overseas activities – international payrolls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 University has continued to expand its network of overseas shadow payrolls and registrations to support departments with staff working outside the UK under the International Working Arrangements policy. </a:t>
            </a:r>
          </a:p>
          <a:p>
            <a:pPr marL="0" indent="0">
              <a:buNone/>
            </a:pPr>
            <a:r>
              <a:rPr lang="en-GB" dirty="0"/>
              <a:t>The policy has a </a:t>
            </a:r>
            <a:r>
              <a:rPr lang="en-GB" b="1" dirty="0"/>
              <a:t>90-day threshold </a:t>
            </a:r>
            <a:r>
              <a:rPr lang="en-GB" dirty="0"/>
              <a:t>as a rule of thumb, but departments are asked to be mindful of overseas joint appointments and fractional contracts as these are more likely to create a risk for the department.</a:t>
            </a:r>
          </a:p>
          <a:p>
            <a:pPr marL="0" indent="0">
              <a:buNone/>
            </a:pPr>
            <a:r>
              <a:rPr lang="en-GB" dirty="0"/>
              <a:t>Recent additions to the network are shadow payrolls in Spain and Sweden. Future payroll locations include the </a:t>
            </a:r>
            <a:r>
              <a:rPr lang="en-GB" b="1" dirty="0"/>
              <a:t>USA.</a:t>
            </a:r>
          </a:p>
          <a:p>
            <a:pPr marL="0" indent="0">
              <a:buNone/>
            </a:pPr>
            <a:r>
              <a:rPr lang="en-GB" dirty="0"/>
              <a:t>Departments should notify the International Working Team of potential overseas cases </a:t>
            </a:r>
            <a:r>
              <a:rPr lang="en-GB" b="1" dirty="0"/>
              <a:t>as early as possible </a:t>
            </a:r>
            <a:r>
              <a:rPr lang="en-GB" dirty="0"/>
              <a:t>so that advice on the cost and risk implications can be given before an appointment is made or the individual travels overseas.</a:t>
            </a:r>
          </a:p>
          <a:p>
            <a:pPr marL="0" indent="0">
              <a:buNone/>
            </a:pPr>
            <a:r>
              <a:rPr lang="en-GB" dirty="0"/>
              <a:t>Please also notify the Team as soon as any changes to existing overseas arrangements are known – such as </a:t>
            </a:r>
            <a:r>
              <a:rPr lang="en-GB" b="1" dirty="0"/>
              <a:t>resignations and changes to working hours</a:t>
            </a:r>
            <a:r>
              <a:rPr lang="en-GB" dirty="0"/>
              <a:t>, as they may affect our overseas reporting.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5264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Overseas Presence (Overseas Working)</a:t>
            </a: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474837E-FDF2-401F-9CE6-1D9F1A215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960" y="1267677"/>
            <a:ext cx="9140082" cy="481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496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70980C-EB99-4406-92AB-323CA32AF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Tax Update – Year end road show 2023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17DD075-4FAE-4E47-9B8D-21896F321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Overseas activities – contractual tax tips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Buying in overseas services – reverse charge 20% cost</a:t>
            </a:r>
          </a:p>
          <a:p>
            <a:r>
              <a:rPr lang="en-GB" dirty="0"/>
              <a:t>Overseas donations – nothing in return</a:t>
            </a:r>
          </a:p>
          <a:p>
            <a:r>
              <a:rPr lang="en-GB" dirty="0"/>
              <a:t>Customer overseas- beware of withholding tax and VAT</a:t>
            </a:r>
          </a:p>
          <a:p>
            <a:endParaRPr lang="en-GB" dirty="0"/>
          </a:p>
          <a:p>
            <a:r>
              <a:rPr lang="en-GB" dirty="0"/>
              <a:t>Contractual terms – making sure there is a grossing up clause</a:t>
            </a:r>
          </a:p>
          <a:p>
            <a:r>
              <a:rPr lang="en-GB" dirty="0"/>
              <a:t>Gift agreements – VAT exclusive clauses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7439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53066108F99B40AE5C4BA1F6F73B99" ma:contentTypeVersion="15" ma:contentTypeDescription="Create a new document." ma:contentTypeScope="" ma:versionID="7acba161b36f5cf3962a307b7c8b91a7">
  <xsd:schema xmlns:xsd="http://www.w3.org/2001/XMLSchema" xmlns:xs="http://www.w3.org/2001/XMLSchema" xmlns:p="http://schemas.microsoft.com/office/2006/metadata/properties" xmlns:ns3="e31ef56f-fb32-4761-9eb6-a1f210cda1a4" xmlns:ns4="c12c16a2-ce25-4594-a13d-6045122e706e" targetNamespace="http://schemas.microsoft.com/office/2006/metadata/properties" ma:root="true" ma:fieldsID="ff6f343b7d807702631d00d27963d678" ns3:_="" ns4:_="">
    <xsd:import namespace="e31ef56f-fb32-4761-9eb6-a1f210cda1a4"/>
    <xsd:import namespace="c12c16a2-ce25-4594-a13d-6045122e70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1ef56f-fb32-4761-9eb6-a1f210cda1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16a2-ce25-4594-a13d-6045122e706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31ef56f-fb32-4761-9eb6-a1f210cda1a4" xsi:nil="true"/>
  </documentManagement>
</p:properties>
</file>

<file path=customXml/itemProps1.xml><?xml version="1.0" encoding="utf-8"?>
<ds:datastoreItem xmlns:ds="http://schemas.openxmlformats.org/officeDocument/2006/customXml" ds:itemID="{42A5E7C1-79ED-40A9-8FA3-FFFD32AB61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C73151-E5E5-4A99-94D9-7476C511E3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1ef56f-fb32-4761-9eb6-a1f210cda1a4"/>
    <ds:schemaRef ds:uri="c12c16a2-ce25-4594-a13d-6045122e70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F871128-4A86-432D-8D69-E7721A960FB6}">
  <ds:schemaRefs>
    <ds:schemaRef ds:uri="http://schemas.openxmlformats.org/package/2006/metadata/core-properties"/>
    <ds:schemaRef ds:uri="e31ef56f-fb32-4761-9eb6-a1f210cda1a4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c12c16a2-ce25-4594-a13d-6045122e706e"/>
    <ds:schemaRef ds:uri="http://purl.org/dc/elements/1.1/"/>
    <ds:schemaRef ds:uri="http://schemas.microsoft.com/office/2006/metadata/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774</TotalTime>
  <Words>817</Words>
  <Application>Microsoft Office PowerPoint</Application>
  <PresentationFormat>Widescreen</PresentationFormat>
  <Paragraphs>124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1_Office Theme</vt:lpstr>
      <vt:lpstr>Tax Update – Year end Road show 2023</vt:lpstr>
      <vt:lpstr>Tax Update – Year end road show 2023</vt:lpstr>
      <vt:lpstr>Tax Update – Year end road show 2023</vt:lpstr>
      <vt:lpstr>Tax Update – Year end road show 2023</vt:lpstr>
      <vt:lpstr>Tax Update – Year end road show 2023</vt:lpstr>
      <vt:lpstr>Tax Update – Year end road show 2023</vt:lpstr>
      <vt:lpstr>Tax Update – Year end road show 2023</vt:lpstr>
      <vt:lpstr>Overseas Presence (Overseas Working)</vt:lpstr>
      <vt:lpstr>Tax Update – Year end road show 2023</vt:lpstr>
      <vt:lpstr>Tax Update – Year end road show 2023</vt:lpstr>
      <vt:lpstr>Tax Update – Year end road show 2023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Ellie Knight</dc:creator>
  <cp:lastModifiedBy>Sally McKinlay</cp:lastModifiedBy>
  <cp:revision>40</cp:revision>
  <dcterms:created xsi:type="dcterms:W3CDTF">2023-01-10T09:19:42Z</dcterms:created>
  <dcterms:modified xsi:type="dcterms:W3CDTF">2023-06-26T09:53:54Z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0x0101001053066108F99B40AE5C4BA1F6F73B99</vt:lpwstr>
  </property>
</Properties>
</file>