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857" r:id="rId5"/>
    <p:sldId id="85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F7AE96-E8AE-4716-8167-1B1821FA72BF}" v="4" dt="2025-10-03T15:11:53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Title"/>
          <p:cNvSpPr>
            <a:spLocks noGrp="1"/>
          </p:cNvSpPr>
          <p:nvPr>
            <p:ph type="title" idx="10" hasCustomPrompt="1"/>
          </p:nvPr>
        </p:nvSpPr>
        <p:spPr>
          <a:xfrm>
            <a:off x="1168172" y="2653372"/>
            <a:ext cx="9793871" cy="364839"/>
          </a:xfrm>
          <a:prstGeom prst="rect">
            <a:avLst/>
          </a:prstGeom>
          <a:solidFill>
            <a:schemeClr val="bg2"/>
          </a:solidFill>
        </p:spPr>
        <p:txBody>
          <a:bodyPr vert="horz" wrap="none" lIns="228600" tIns="228600" rIns="228600" bIns="228600" anchor="ctr">
            <a:noAutofit/>
          </a:bodyPr>
          <a:lstStyle>
            <a:lvl1pPr algn="l">
              <a:lnSpc>
                <a:spcPts val="1360"/>
              </a:lnSpc>
              <a:buFontTx/>
              <a:buNone/>
              <a:defRPr sz="1179" b="1" i="0" cap="all" spc="326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5" name="PlaceholderSubtitle"/>
          <p:cNvSpPr>
            <a:spLocks noGrp="1"/>
          </p:cNvSpPr>
          <p:nvPr>
            <p:ph type="subTitle" idx="11" hasCustomPrompt="1"/>
          </p:nvPr>
        </p:nvSpPr>
        <p:spPr>
          <a:xfrm>
            <a:off x="1314194" y="3134296"/>
            <a:ext cx="6956882" cy="240462"/>
          </a:xfrm>
        </p:spPr>
        <p:txBody>
          <a:bodyPr vert="horz" wrap="square" lIns="91440" tIns="36576" rIns="36576" bIns="36576" anchor="t">
            <a:noAutofit/>
          </a:bodyPr>
          <a:lstStyle>
            <a:lvl1pPr marL="0" indent="0" algn="l">
              <a:lnSpc>
                <a:spcPct val="150000"/>
              </a:lnSpc>
              <a:buFontTx/>
              <a:buNone/>
              <a:defRPr sz="997" b="0" i="0">
                <a:solidFill>
                  <a:schemeClr val="tx2"/>
                </a:solidFill>
                <a:latin typeface="+mn-lt"/>
              </a:defRPr>
            </a:lvl1pPr>
            <a:lvl2pPr marL="414589" indent="0" algn="ctr">
              <a:buNone/>
            </a:lvl2pPr>
            <a:lvl3pPr marL="829178" indent="0" algn="ctr">
              <a:buNone/>
            </a:lvl3pPr>
            <a:lvl4pPr marL="1243767" indent="0" algn="ctr">
              <a:buNone/>
            </a:lvl4pPr>
            <a:lvl5pPr marL="1658356" indent="0" algn="ctr">
              <a:buNone/>
            </a:lvl5pPr>
            <a:lvl6pPr marL="2072945" indent="0" algn="ctr">
              <a:buNone/>
            </a:lvl6pPr>
            <a:lvl7pPr marL="2487534" indent="0" algn="ctr">
              <a:buNone/>
            </a:lvl7pPr>
            <a:lvl8pPr marL="2902123" indent="0" algn="ctr">
              <a:buNone/>
            </a:lvl8pPr>
            <a:lvl9pPr marL="3316712" indent="0" algn="ctr">
              <a:buNone/>
            </a:lvl9pPr>
          </a:lstStyle>
          <a:p>
            <a:r>
              <a:rPr lang="en-US"/>
              <a:t>Click to add subtitle</a:t>
            </a:r>
          </a:p>
        </p:txBody>
      </p:sp>
      <p:sp>
        <p:nvSpPr>
          <p:cNvPr id="6" name="PlaceholderDate"/>
          <p:cNvSpPr>
            <a:spLocks noGrp="1"/>
          </p:cNvSpPr>
          <p:nvPr>
            <p:ph type="body" sz="quarter" idx="12" hasCustomPrompt="1"/>
          </p:nvPr>
        </p:nvSpPr>
        <p:spPr>
          <a:xfrm>
            <a:off x="1314194" y="3681554"/>
            <a:ext cx="3129032" cy="207295"/>
          </a:xfrm>
          <a:prstGeom prst="rect">
            <a:avLst/>
          </a:prstGeom>
        </p:spPr>
        <p:txBody>
          <a:bodyPr vert="horz" wrap="none" lIns="91440" tIns="36576" rIns="36576" bIns="36576" anchor="t">
            <a:noAutofit/>
          </a:bodyPr>
          <a:lstStyle>
            <a:lvl1pPr algn="l">
              <a:lnSpc>
                <a:spcPct val="110000"/>
              </a:lnSpc>
              <a:spcBef>
                <a:spcPct val="840000"/>
              </a:spcBef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1pPr>
            <a:lvl2pPr marL="0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2pPr>
            <a:lvl3pPr marL="140960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3pPr>
            <a:lvl4pPr marL="281920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4pPr>
            <a:lvl5pPr marL="422881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/>
              <a:t>[Date]</a:t>
            </a:r>
          </a:p>
        </p:txBody>
      </p:sp>
      <p:sp>
        <p:nvSpPr>
          <p:cNvPr id="8" name="VerticalTextRunner"/>
          <p:cNvSpPr>
            <a:spLocks noGrp="1"/>
          </p:cNvSpPr>
          <p:nvPr>
            <p:ph type="body" orient="vert" sz="quarter" idx="13" hasCustomPrompt="1"/>
          </p:nvPr>
        </p:nvSpPr>
        <p:spPr>
          <a:xfrm rot="10800000">
            <a:off x="938710" y="2935293"/>
            <a:ext cx="156452" cy="3590344"/>
          </a:xfrm>
          <a:prstGeom prst="rect">
            <a:avLst/>
          </a:prstGeom>
        </p:spPr>
        <p:txBody>
          <a:bodyPr vert="eaVert" wrap="none" lIns="0" tIns="0" rIns="0" bIns="0" anchor="b">
            <a:noAutofit/>
          </a:bodyPr>
          <a:lstStyle>
            <a:lvl1pPr algn="l">
              <a:lnSpc>
                <a:spcPct val="110000"/>
              </a:lnSpc>
              <a:spcBef>
                <a:spcPct val="70000"/>
              </a:spcBef>
              <a:buFontTx/>
              <a:buNone/>
              <a:defRPr sz="635" b="0" i="0" cap="all" spc="181">
                <a:solidFill>
                  <a:schemeClr val="tx2"/>
                </a:solidFill>
                <a:latin typeface="+mn-lt"/>
              </a:defRPr>
            </a:lvl1pPr>
            <a:lvl2pPr marL="0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2pPr>
            <a:lvl3pPr marL="140960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3pPr>
            <a:lvl4pPr marL="281920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4pPr>
            <a:lvl5pPr marL="422881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/>
              <a:t>STRICTLY PRIVATE AND CONFIDENTIAL</a:t>
            </a:r>
          </a:p>
        </p:txBody>
      </p:sp>
      <p:sp>
        <p:nvSpPr>
          <p:cNvPr id="9" name="BrandLogo"/>
          <p:cNvSpPr>
            <a:spLocks noGrp="1"/>
          </p:cNvSpPr>
          <p:nvPr>
            <p:ph type="clipArt" sz="quarter" idx="14" hasCustomPrompt="1"/>
          </p:nvPr>
        </p:nvSpPr>
        <p:spPr>
          <a:xfrm>
            <a:off x="9553979" y="6111048"/>
            <a:ext cx="1408065" cy="414589"/>
          </a:xfrm>
          <a:prstGeom prst="rect">
            <a:avLst/>
          </a:prstGeom>
        </p:spPr>
        <p:txBody>
          <a:bodyPr vert="horz" wrap="square" lIns="36576" tIns="36576" rIns="36576" bIns="36576" anchor="t">
            <a:noAutofit/>
          </a:bodyPr>
          <a:lstStyle>
            <a:lvl1pPr algn="l">
              <a:buFontTx/>
              <a:buNone/>
              <a:defRPr sz="997" b="0" i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[JPM BRAND]</a:t>
            </a:r>
          </a:p>
        </p:txBody>
      </p:sp>
      <p:sp>
        <p:nvSpPr>
          <p:cNvPr id="10" name="JointPitchLogo"/>
          <p:cNvSpPr>
            <a:spLocks noGrp="1"/>
          </p:cNvSpPr>
          <p:nvPr>
            <p:ph type="media" sz="quarter" idx="15" hasCustomPrompt="1"/>
          </p:nvPr>
        </p:nvSpPr>
        <p:spPr>
          <a:xfrm>
            <a:off x="10231936" y="6193966"/>
            <a:ext cx="730108" cy="331672"/>
          </a:xfrm>
          <a:prstGeom prst="rect">
            <a:avLst/>
          </a:prstGeom>
        </p:spPr>
        <p:txBody>
          <a:bodyPr vert="horz" wrap="square" lIns="36576" tIns="36576" rIns="36576" bIns="36576" anchor="b">
            <a:noAutofit/>
          </a:bodyPr>
          <a:lstStyle>
            <a:lvl1pPr algn="l">
              <a:buFontTx/>
              <a:buNone/>
              <a:defRPr sz="997" b="0" i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[JOINT BRAND]</a:t>
            </a:r>
          </a:p>
        </p:txBody>
      </p:sp>
      <p:sp>
        <p:nvSpPr>
          <p:cNvPr id="11" name="ClientLogo"/>
          <p:cNvSpPr>
            <a:spLocks noGrp="1"/>
          </p:cNvSpPr>
          <p:nvPr>
            <p:ph type="pic" sz="quarter" idx="16" hasCustomPrompt="1"/>
          </p:nvPr>
        </p:nvSpPr>
        <p:spPr>
          <a:xfrm>
            <a:off x="1418494" y="5696459"/>
            <a:ext cx="1700108" cy="829179"/>
          </a:xfrm>
          <a:prstGeom prst="rect">
            <a:avLst/>
          </a:prstGeom>
        </p:spPr>
        <p:txBody>
          <a:bodyPr vert="horz" wrap="square" lIns="91440" tIns="36576" rIns="36576" bIns="36576" anchor="t">
            <a:noAutofit/>
          </a:bodyPr>
          <a:lstStyle>
            <a:lvl1pPr algn="l">
              <a:buFontTx/>
              <a:buNone/>
              <a:defRPr sz="997" b="0" i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[Client Logo]</a:t>
            </a:r>
          </a:p>
        </p:txBody>
      </p:sp>
    </p:spTree>
    <p:extLst>
      <p:ext uri="{BB962C8B-B14F-4D97-AF65-F5344CB8AC3E}">
        <p14:creationId xmlns:p14="http://schemas.microsoft.com/office/powerpoint/2010/main" val="183129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5466753" cy="1658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6174769" y="1658358"/>
            <a:ext cx="54667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532371" y="3938599"/>
            <a:ext cx="54667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4"/>
          <p:cNvSpPr>
            <a:spLocks noGrp="1"/>
          </p:cNvSpPr>
          <p:nvPr>
            <p:ph sz="quarter" idx="14"/>
          </p:nvPr>
        </p:nvSpPr>
        <p:spPr>
          <a:xfrm>
            <a:off x="6174769" y="3938599"/>
            <a:ext cx="54667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647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3585953" cy="1658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4293970" y="1658358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8026295" y="1658358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4"/>
          <p:cNvSpPr>
            <a:spLocks noGrp="1"/>
          </p:cNvSpPr>
          <p:nvPr>
            <p:ph sz="quarter" idx="14"/>
          </p:nvPr>
        </p:nvSpPr>
        <p:spPr>
          <a:xfrm>
            <a:off x="532371" y="3938599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5"/>
          <p:cNvSpPr>
            <a:spLocks noGrp="1"/>
          </p:cNvSpPr>
          <p:nvPr>
            <p:ph sz="quarter" idx="15"/>
          </p:nvPr>
        </p:nvSpPr>
        <p:spPr>
          <a:xfrm>
            <a:off x="4293970" y="3938599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6"/>
          <p:cNvSpPr>
            <a:spLocks noGrp="1"/>
          </p:cNvSpPr>
          <p:nvPr>
            <p:ph sz="quarter" idx="16"/>
          </p:nvPr>
        </p:nvSpPr>
        <p:spPr>
          <a:xfrm>
            <a:off x="8026295" y="3938599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8261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2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1658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532371" y="3938599"/>
            <a:ext cx="11109152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6226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3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11028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532371" y="3258673"/>
            <a:ext cx="11109152" cy="11028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532371" y="4850696"/>
            <a:ext cx="11109152" cy="11028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6393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4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8457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532371" y="2893834"/>
            <a:ext cx="11109152" cy="84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532371" y="4129311"/>
            <a:ext cx="11109152" cy="84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4"/>
          <p:cNvSpPr>
            <a:spLocks noGrp="1"/>
          </p:cNvSpPr>
          <p:nvPr>
            <p:ph sz="quarter" idx="14"/>
          </p:nvPr>
        </p:nvSpPr>
        <p:spPr>
          <a:xfrm>
            <a:off x="532371" y="5364787"/>
            <a:ext cx="11109152" cy="84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0280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rth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type="body" idx="11" hasCustomPrompt="1"/>
          </p:nvPr>
        </p:nvSpPr>
        <p:spPr>
          <a:xfrm>
            <a:off x="9793872" y="1077933"/>
            <a:ext cx="1481075" cy="265337"/>
          </a:xfrm>
        </p:spPr>
        <p:txBody>
          <a:bodyPr vert="horz" wrap="square" lIns="91440" tIns="36576" rIns="36576" bIns="36576" anchor="t">
            <a:noAutofit/>
          </a:bodyPr>
          <a:lstStyle>
            <a:lvl1pPr algn="l">
              <a:buFontTx/>
              <a:buNone/>
              <a:defRPr sz="997" b="1" i="0">
                <a:solidFill>
                  <a:srgbClr val="000000"/>
                </a:solidFill>
              </a:defRPr>
            </a:lvl1pPr>
            <a:lvl2pPr marL="0" indent="0" algn="l">
              <a:buFontTx/>
              <a:buNone/>
              <a:defRPr sz="997" b="1" i="0">
                <a:solidFill>
                  <a:srgbClr val="000000"/>
                </a:solidFill>
              </a:defRPr>
            </a:lvl2pPr>
            <a:lvl3pPr marL="140960" indent="0" algn="l">
              <a:buFontTx/>
              <a:buNone/>
              <a:defRPr sz="997" b="1" i="0">
                <a:solidFill>
                  <a:srgbClr val="000000"/>
                </a:solidFill>
              </a:defRPr>
            </a:lvl3pPr>
            <a:lvl4pPr marL="281920" indent="0" algn="l">
              <a:buFontTx/>
              <a:buNone/>
              <a:defRPr sz="997" b="1" i="0">
                <a:solidFill>
                  <a:srgbClr val="000000"/>
                </a:solidFill>
              </a:defRPr>
            </a:lvl4pPr>
            <a:lvl5pPr marL="422881" indent="0" algn="l">
              <a:buFontTx/>
              <a:buNone/>
              <a:defRPr sz="997" b="1" i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[North page]</a:t>
            </a:r>
          </a:p>
        </p:txBody>
      </p:sp>
    </p:spTree>
    <p:extLst>
      <p:ext uri="{BB962C8B-B14F-4D97-AF65-F5344CB8AC3E}">
        <p14:creationId xmlns:p14="http://schemas.microsoft.com/office/powerpoint/2010/main" val="1941869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699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2501258"/>
            <a:ext cx="12192000" cy="87628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40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3323716"/>
            <a:ext cx="12192000" cy="98557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40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3323715"/>
            <a:ext cx="12161009" cy="0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13" y="2668785"/>
            <a:ext cx="1597565" cy="407822"/>
          </a:xfrm>
          <a:prstGeom prst="rect">
            <a:avLst/>
          </a:prstGeom>
        </p:spPr>
      </p:pic>
      <p:sp>
        <p:nvSpPr>
          <p:cNvPr id="5" name="PlaceholderSubtitle"/>
          <p:cNvSpPr>
            <a:spLocks noGrp="1"/>
          </p:cNvSpPr>
          <p:nvPr>
            <p:ph type="subTitle" idx="11" hasCustomPrompt="1"/>
          </p:nvPr>
        </p:nvSpPr>
        <p:spPr>
          <a:xfrm>
            <a:off x="675566" y="2585020"/>
            <a:ext cx="6956881" cy="575349"/>
          </a:xfrm>
        </p:spPr>
        <p:txBody>
          <a:bodyPr vert="horz" wrap="square" lIns="91440" tIns="36576" rIns="36576" bIns="36576" anchor="t">
            <a:noAutofit/>
          </a:bodyPr>
          <a:lstStyle>
            <a:lvl1pPr marL="0" indent="0" algn="l">
              <a:lnSpc>
                <a:spcPct val="150000"/>
              </a:lnSpc>
              <a:buFontTx/>
              <a:buNone/>
              <a:defRPr sz="2400" b="0" i="0">
                <a:solidFill>
                  <a:schemeClr val="bg1"/>
                </a:solidFill>
                <a:latin typeface="+mn-lt"/>
              </a:defRPr>
            </a:lvl1pPr>
            <a:lvl2pPr marL="391143" indent="0" algn="ctr">
              <a:buNone/>
            </a:lvl2pPr>
            <a:lvl3pPr marL="782284" indent="0" algn="ctr">
              <a:buNone/>
            </a:lvl3pPr>
            <a:lvl4pPr marL="1173426" indent="0" algn="ctr">
              <a:buNone/>
            </a:lvl4pPr>
            <a:lvl5pPr marL="1564568" indent="0" algn="ctr">
              <a:buNone/>
            </a:lvl5pPr>
            <a:lvl6pPr marL="1955710" indent="0" algn="ctr">
              <a:buNone/>
            </a:lvl6pPr>
            <a:lvl7pPr marL="2346853" indent="0" algn="ctr">
              <a:buNone/>
            </a:lvl7pPr>
            <a:lvl8pPr marL="2737994" indent="0" algn="ctr">
              <a:buNone/>
            </a:lvl8pPr>
            <a:lvl9pPr marL="3129136" indent="0" algn="ctr">
              <a:buNone/>
            </a:lvl9pPr>
          </a:lstStyle>
          <a:p>
            <a:r>
              <a:rPr lang="en-US"/>
              <a:t>Click to add Title</a:t>
            </a:r>
          </a:p>
        </p:txBody>
      </p:sp>
      <p:pic>
        <p:nvPicPr>
          <p:cNvPr id="16" name="Picture 1" descr="cid:image002.png@01D29C0B.790CA1D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845" y="6339842"/>
            <a:ext cx="2088164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8499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7" indent="0" algn="ctr">
              <a:buNone/>
              <a:defRPr sz="1800"/>
            </a:lvl3pPr>
            <a:lvl4pPr marL="1371626" indent="0" algn="ctr">
              <a:buNone/>
              <a:defRPr sz="1600"/>
            </a:lvl4pPr>
            <a:lvl5pPr marL="1828835" indent="0" algn="ctr">
              <a:buNone/>
              <a:defRPr sz="1600"/>
            </a:lvl5pPr>
            <a:lvl6pPr marL="2286044" indent="0" algn="ctr">
              <a:buNone/>
              <a:defRPr sz="1600"/>
            </a:lvl6pPr>
            <a:lvl7pPr marL="2743252" indent="0" algn="ctr">
              <a:buNone/>
              <a:defRPr sz="1600"/>
            </a:lvl7pPr>
            <a:lvl8pPr marL="3200461" indent="0" algn="ctr">
              <a:buNone/>
              <a:defRPr sz="1600"/>
            </a:lvl8pPr>
            <a:lvl9pPr marL="365766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DCF99-39D2-461E-AAE8-97BA6F57E565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CD26-06A3-4217-9768-61B1370A1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278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8B7A-1BDE-4B7B-ABBA-F1DF46D4F73B}" type="datetimeFigureOut">
              <a:rPr lang="en-GB" smtClean="0"/>
              <a:t>07/10/2025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511C-2FEA-449A-B7D6-5C05DCD24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24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3938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5453" y="225376"/>
            <a:ext cx="11109152" cy="572133"/>
          </a:xfrm>
          <a:prstGeom prst="rect">
            <a:avLst/>
          </a:prstGeom>
        </p:spPr>
        <p:txBody>
          <a:bodyPr anchor="ctr" anchorCtr="0"/>
          <a:lstStyle>
            <a:lvl1pPr>
              <a:defRPr sz="1632" b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43416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gendaSectionTitle"/>
          <p:cNvSpPr>
            <a:spLocks noGrp="1"/>
          </p:cNvSpPr>
          <p:nvPr>
            <p:ph type="title" idx="11" hasCustomPrompt="1"/>
          </p:nvPr>
        </p:nvSpPr>
        <p:spPr>
          <a:xfrm>
            <a:off x="2722258" y="1409604"/>
            <a:ext cx="6779570" cy="248754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lnSpc>
                <a:spcPct val="100000"/>
              </a:lnSpc>
              <a:buFontTx/>
              <a:buNone/>
              <a:defRPr sz="997" b="1" i="0">
                <a:solidFill>
                  <a:schemeClr val="bg1"/>
                </a:solidFill>
                <a:latin typeface="Arial"/>
              </a:defRPr>
            </a:lvl1pPr>
          </a:lstStyle>
          <a:p>
            <a:pPr marL="0" marR="0" lvl="0" indent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Click to edit Agenda Section title</a:t>
            </a:r>
          </a:p>
        </p:txBody>
      </p:sp>
      <p:sp>
        <p:nvSpPr>
          <p:cNvPr id="7" name="AgendaSubTitle"/>
          <p:cNvSpPr>
            <a:spLocks noGrp="1"/>
          </p:cNvSpPr>
          <p:nvPr>
            <p:ph idx="12"/>
          </p:nvPr>
        </p:nvSpPr>
        <p:spPr>
          <a:xfrm>
            <a:off x="2722258" y="1658358"/>
            <a:ext cx="6779570" cy="248754"/>
          </a:xfrm>
        </p:spPr>
        <p:txBody>
          <a:bodyPr vert="horz" wrap="none" lIns="91440" tIns="0" rIns="0" bIns="0" anchor="t">
            <a:noAutofit/>
          </a:bodyPr>
          <a:lstStyle>
            <a:lvl1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1pPr>
            <a:lvl2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2pPr>
            <a:lvl3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3pPr>
            <a:lvl4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4pPr>
            <a:lvl5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AgendaSectionTitle2"/>
          <p:cNvSpPr>
            <a:spLocks noGrp="1"/>
          </p:cNvSpPr>
          <p:nvPr>
            <p:ph type="body" sz="quarter" idx="13" hasCustomPrompt="1"/>
          </p:nvPr>
        </p:nvSpPr>
        <p:spPr>
          <a:xfrm>
            <a:off x="2722258" y="1799318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2 title]</a:t>
            </a:r>
          </a:p>
        </p:txBody>
      </p:sp>
      <p:sp>
        <p:nvSpPr>
          <p:cNvPr id="9" name="AgendaSectionTitle3"/>
          <p:cNvSpPr>
            <a:spLocks noGrp="1"/>
          </p:cNvSpPr>
          <p:nvPr>
            <p:ph type="body" sz="quarter" idx="14" hasCustomPrompt="1"/>
          </p:nvPr>
        </p:nvSpPr>
        <p:spPr>
          <a:xfrm>
            <a:off x="2722258" y="2189032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3 title]</a:t>
            </a:r>
          </a:p>
        </p:txBody>
      </p:sp>
      <p:sp>
        <p:nvSpPr>
          <p:cNvPr id="10" name="AgendaSectionTitle4"/>
          <p:cNvSpPr>
            <a:spLocks noGrp="1"/>
          </p:cNvSpPr>
          <p:nvPr>
            <p:ph type="body" sz="quarter" idx="15" hasCustomPrompt="1"/>
          </p:nvPr>
        </p:nvSpPr>
        <p:spPr>
          <a:xfrm>
            <a:off x="2722258" y="2578746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4 title]</a:t>
            </a:r>
          </a:p>
        </p:txBody>
      </p:sp>
      <p:sp>
        <p:nvSpPr>
          <p:cNvPr id="11" name="AgendaSectionTitle5"/>
          <p:cNvSpPr>
            <a:spLocks noGrp="1"/>
          </p:cNvSpPr>
          <p:nvPr>
            <p:ph type="body" sz="quarter" idx="16" hasCustomPrompt="1"/>
          </p:nvPr>
        </p:nvSpPr>
        <p:spPr>
          <a:xfrm>
            <a:off x="2722258" y="2968460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5 title]</a:t>
            </a:r>
          </a:p>
        </p:txBody>
      </p:sp>
      <p:sp>
        <p:nvSpPr>
          <p:cNvPr id="12" name="AgendaSectionTitle6"/>
          <p:cNvSpPr>
            <a:spLocks noGrp="1"/>
          </p:cNvSpPr>
          <p:nvPr>
            <p:ph type="body" sz="quarter" idx="17" hasCustomPrompt="1"/>
          </p:nvPr>
        </p:nvSpPr>
        <p:spPr>
          <a:xfrm>
            <a:off x="2722258" y="3358174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6 title]</a:t>
            </a:r>
          </a:p>
        </p:txBody>
      </p:sp>
      <p:sp>
        <p:nvSpPr>
          <p:cNvPr id="13" name="AgendaSectionTitle7"/>
          <p:cNvSpPr>
            <a:spLocks noGrp="1"/>
          </p:cNvSpPr>
          <p:nvPr>
            <p:ph type="body" sz="quarter" idx="18" hasCustomPrompt="1"/>
          </p:nvPr>
        </p:nvSpPr>
        <p:spPr>
          <a:xfrm>
            <a:off x="2722258" y="3747888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7 title]</a:t>
            </a:r>
          </a:p>
        </p:txBody>
      </p:sp>
      <p:sp>
        <p:nvSpPr>
          <p:cNvPr id="14" name="AgendaSectionTitle8"/>
          <p:cNvSpPr>
            <a:spLocks noGrp="1"/>
          </p:cNvSpPr>
          <p:nvPr>
            <p:ph type="body" sz="quarter" idx="19" hasCustomPrompt="1"/>
          </p:nvPr>
        </p:nvSpPr>
        <p:spPr>
          <a:xfrm>
            <a:off x="2722258" y="4137602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8 title]</a:t>
            </a:r>
          </a:p>
        </p:txBody>
      </p:sp>
      <p:sp>
        <p:nvSpPr>
          <p:cNvPr id="15" name="AgendaSectionTitle9"/>
          <p:cNvSpPr>
            <a:spLocks noGrp="1"/>
          </p:cNvSpPr>
          <p:nvPr>
            <p:ph type="body" sz="quarter" idx="20" hasCustomPrompt="1"/>
          </p:nvPr>
        </p:nvSpPr>
        <p:spPr>
          <a:xfrm>
            <a:off x="2722258" y="4527316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9 title]</a:t>
            </a:r>
          </a:p>
        </p:txBody>
      </p:sp>
      <p:sp>
        <p:nvSpPr>
          <p:cNvPr id="16" name="AgendaSectionTitle10"/>
          <p:cNvSpPr>
            <a:spLocks noGrp="1"/>
          </p:cNvSpPr>
          <p:nvPr>
            <p:ph type="body" sz="quarter" idx="21" hasCustomPrompt="1"/>
          </p:nvPr>
        </p:nvSpPr>
        <p:spPr>
          <a:xfrm>
            <a:off x="2722258" y="4917030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10 title]</a:t>
            </a:r>
          </a:p>
        </p:txBody>
      </p:sp>
      <p:sp>
        <p:nvSpPr>
          <p:cNvPr id="17" name="AgendaSectionTitle11"/>
          <p:cNvSpPr>
            <a:spLocks noGrp="1"/>
          </p:cNvSpPr>
          <p:nvPr>
            <p:ph type="body" sz="quarter" idx="22" hasCustomPrompt="1"/>
          </p:nvPr>
        </p:nvSpPr>
        <p:spPr>
          <a:xfrm>
            <a:off x="2722258" y="5306744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11 title]</a:t>
            </a:r>
          </a:p>
        </p:txBody>
      </p:sp>
      <p:sp>
        <p:nvSpPr>
          <p:cNvPr id="18" name="AgendaSectionTitle12"/>
          <p:cNvSpPr>
            <a:spLocks noGrp="1"/>
          </p:cNvSpPr>
          <p:nvPr>
            <p:ph type="body" sz="quarter" idx="23" hasCustomPrompt="1"/>
          </p:nvPr>
        </p:nvSpPr>
        <p:spPr>
          <a:xfrm>
            <a:off x="2722258" y="5696458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12 title]</a:t>
            </a:r>
          </a:p>
        </p:txBody>
      </p:sp>
      <p:sp>
        <p:nvSpPr>
          <p:cNvPr id="19" name="AgendaSectionTitle13"/>
          <p:cNvSpPr>
            <a:spLocks noGrp="1"/>
          </p:cNvSpPr>
          <p:nvPr>
            <p:ph type="body" sz="quarter" idx="24" hasCustomPrompt="1"/>
          </p:nvPr>
        </p:nvSpPr>
        <p:spPr>
          <a:xfrm>
            <a:off x="2722258" y="6086173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13 title]</a:t>
            </a:r>
          </a:p>
        </p:txBody>
      </p:sp>
    </p:spTree>
    <p:extLst>
      <p:ext uri="{BB962C8B-B14F-4D97-AF65-F5344CB8AC3E}">
        <p14:creationId xmlns:p14="http://schemas.microsoft.com/office/powerpoint/2010/main" val="412053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type="body" idx="11"/>
          </p:nvPr>
        </p:nvSpPr>
        <p:spPr>
          <a:xfrm>
            <a:off x="532371" y="1384729"/>
            <a:ext cx="11109152" cy="4353189"/>
          </a:xfrm>
        </p:spPr>
        <p:txBody>
          <a:bodyPr vert="horz" wrap="square" lIns="91440" tIns="36576" rIns="36576" bIns="36576" anchor="t">
            <a:noAutofit/>
          </a:bodyPr>
          <a:lstStyle>
            <a:lvl1pPr algn="l">
              <a:buFontTx/>
              <a:buNone/>
              <a:defRPr sz="997" b="0" i="0">
                <a:solidFill>
                  <a:srgbClr val="000000"/>
                </a:solidFill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997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196585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type="body" idx="11"/>
          </p:nvPr>
        </p:nvSpPr>
        <p:spPr>
          <a:xfrm>
            <a:off x="532371" y="1384729"/>
            <a:ext cx="11109152" cy="4353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912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2371" y="195779"/>
            <a:ext cx="11109152" cy="572133"/>
          </a:xfrm>
          <a:prstGeom prst="rect">
            <a:avLst/>
          </a:prstGeom>
        </p:spPr>
        <p:txBody>
          <a:bodyPr/>
          <a:lstStyle>
            <a:lvl1pPr>
              <a:defRPr sz="2176">
                <a:solidFill>
                  <a:schemeClr val="tx1"/>
                </a:solidFill>
              </a:defRPr>
            </a:lvl1pPr>
          </a:lstStyle>
          <a:p>
            <a:r>
              <a:rPr lang="en-US" err="1"/>
              <a:t>Cliasdfasdfasdfasdfck</a:t>
            </a:r>
            <a:r>
              <a:rPr lang="en-US"/>
              <a:t>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739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AF52D3-813F-4C61-8529-880BB4FB7238}"/>
              </a:ext>
            </a:extLst>
          </p:cNvPr>
          <p:cNvSpPr txBox="1"/>
          <p:nvPr userDrawn="1"/>
        </p:nvSpPr>
        <p:spPr>
          <a:xfrm>
            <a:off x="10683901" y="6180896"/>
            <a:ext cx="957736" cy="362907"/>
          </a:xfrm>
          <a:prstGeom prst="rect">
            <a:avLst/>
          </a:prstGeom>
          <a:noFill/>
        </p:spPr>
        <p:txBody>
          <a:bodyPr vert="horz" wrap="none" lIns="82918" tIns="41459" rIns="82918" bIns="41459" rtlCol="0" anchor="t">
            <a:spAutoFit/>
          </a:bodyPr>
          <a:lstStyle/>
          <a:p>
            <a:pPr algn="l"/>
            <a:r>
              <a:rPr lang="en-GB" sz="1814" b="1" i="0" dirty="0">
                <a:solidFill>
                  <a:srgbClr val="C00000"/>
                </a:solidFill>
                <a:latin typeface="Arial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132857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T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421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3 T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3585953" cy="3938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4293970" y="1658358"/>
            <a:ext cx="3585953" cy="39385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8026295" y="1658358"/>
            <a:ext cx="3585953" cy="39385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08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158646"/>
            <a:ext cx="12192000" cy="876285"/>
          </a:xfrm>
          <a:prstGeom prst="rect">
            <a:avLst/>
          </a:prstGeom>
          <a:solidFill>
            <a:srgbClr val="002147"/>
          </a:solidFill>
          <a:ln w="9525"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32" dirty="0"/>
          </a:p>
        </p:txBody>
      </p:sp>
      <p:sp>
        <p:nvSpPr>
          <p:cNvPr id="3" name="PlaceholderBody"/>
          <p:cNvSpPr>
            <a:spLocks noGrp="1"/>
          </p:cNvSpPr>
          <p:nvPr>
            <p:ph type="body" idx="1"/>
          </p:nvPr>
        </p:nvSpPr>
        <p:spPr>
          <a:xfrm>
            <a:off x="532371" y="1384729"/>
            <a:ext cx="11109152" cy="4353189"/>
          </a:xfrm>
          <a:prstGeom prst="rect">
            <a:avLst/>
          </a:prstGeom>
        </p:spPr>
        <p:txBody>
          <a:bodyPr vert="horz" wrap="square" lIns="91440" tIns="36576" rIns="36576" bIns="36576" rtlCol="0" anchor="t">
            <a:noAutofit/>
          </a:bodyPr>
          <a:lstStyle/>
          <a:p>
            <a:pPr marL="0" lvl="0" indent="0" algn="l" defTabSz="829178" rtl="0" eaLnBrk="1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/>
              <a:t>Body Text</a:t>
            </a:r>
          </a:p>
          <a:p>
            <a:pPr marL="140960" lvl="1" indent="-140960" algn="l" defTabSz="829178" rtl="0" eaLnBrk="1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>
                <a:srgbClr val="7397BC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one</a:t>
            </a:r>
          </a:p>
          <a:p>
            <a:pPr marL="281920" lvl="2" indent="-140960" algn="l" defTabSz="829178" rtl="0" eaLnBrk="1" latinLnBrk="0" hangingPunct="1">
              <a:lnSpc>
                <a:spcPct val="110000"/>
              </a:lnSpc>
              <a:spcBef>
                <a:spcPct val="2400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two</a:t>
            </a:r>
          </a:p>
          <a:p>
            <a:pPr marL="422881" lvl="3" indent="-140960" algn="l" defTabSz="829178" rtl="0" eaLnBrk="1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three</a:t>
            </a:r>
          </a:p>
          <a:p>
            <a:pPr marL="563841" lvl="4" indent="-140960" algn="l" defTabSz="829178" rtl="0" eaLnBrk="1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four</a:t>
            </a:r>
          </a:p>
        </p:txBody>
      </p:sp>
      <p:sp>
        <p:nvSpPr>
          <p:cNvPr id="78" name="myPageNb"/>
          <p:cNvSpPr txBox="1"/>
          <p:nvPr/>
        </p:nvSpPr>
        <p:spPr>
          <a:xfrm>
            <a:off x="11380770" y="6622342"/>
            <a:ext cx="521505" cy="209275"/>
          </a:xfrm>
          <a:prstGeom prst="rect">
            <a:avLst/>
          </a:prstGeom>
          <a:noFill/>
        </p:spPr>
        <p:txBody>
          <a:bodyPr vert="horz" wrap="square" lIns="82918" tIns="41459" rIns="82918" bIns="41459" rtlCol="0" anchor="t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fld id="{64BD625A-BA8D-44DA-A15C-18C5B40E0270}" type="slidenum">
              <a:rPr lang="en-GB" sz="816" b="1" i="0" smtClean="0">
                <a:solidFill>
                  <a:schemeClr val="tx1"/>
                </a:solidFill>
                <a:latin typeface="Arial"/>
              </a:rPr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GB" sz="816" b="1" i="0" dirty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81103"/>
            <a:ext cx="12192000" cy="98557"/>
          </a:xfrm>
          <a:prstGeom prst="rect">
            <a:avLst/>
          </a:prstGeom>
          <a:solidFill>
            <a:srgbClr val="D3D4D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32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78857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6528968"/>
            <a:ext cx="12192000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027" name="Picture 3" descr="C:\Users\E798449\Desktop\Oxford Logo Update.PN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0521" y="262401"/>
            <a:ext cx="776543" cy="617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19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dt="0"/>
  <p:txStyles>
    <p:titleStyle>
      <a:lvl1pPr algn="l" defTabSz="829178" rtl="0" eaLnBrk="1" latinLnBrk="0" hangingPunct="1">
        <a:lnSpc>
          <a:spcPts val="2528"/>
        </a:lnSpc>
        <a:spcBef>
          <a:spcPct val="0"/>
        </a:spcBef>
        <a:buFontTx/>
        <a:buNone/>
        <a:defRPr sz="2176" b="0" i="0" kern="1200">
          <a:solidFill>
            <a:schemeClr val="bg2"/>
          </a:solidFill>
          <a:latin typeface="Arial"/>
          <a:ea typeface="+mj-ea"/>
          <a:cs typeface="+mj-cs"/>
        </a:defRPr>
      </a:lvl1pPr>
    </p:titleStyle>
    <p:bodyStyle>
      <a:lvl1pPr marL="0" indent="0" algn="l" defTabSz="829178" rtl="0" eaLnBrk="1" latinLnBrk="0" hangingPunct="1">
        <a:lnSpc>
          <a:spcPct val="110000"/>
        </a:lnSpc>
        <a:spcBef>
          <a:spcPct val="84000"/>
        </a:spcBef>
        <a:spcAft>
          <a:spcPct val="0"/>
        </a:spcAft>
        <a:buFontTx/>
        <a:buNone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1pPr>
      <a:lvl2pPr marL="140960" indent="-140960" algn="l" defTabSz="829178" rtl="0" eaLnBrk="1" latinLnBrk="0" hangingPunct="1">
        <a:lnSpc>
          <a:spcPct val="110000"/>
        </a:lnSpc>
        <a:spcBef>
          <a:spcPct val="84000"/>
        </a:spcBef>
        <a:spcAft>
          <a:spcPct val="0"/>
        </a:spcAft>
        <a:buClr>
          <a:srgbClr val="002147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2pPr>
      <a:lvl3pPr marL="281920" indent="-140960" algn="l" defTabSz="829178" rtl="0" eaLnBrk="1" latinLnBrk="0" hangingPunct="1">
        <a:lnSpc>
          <a:spcPct val="110000"/>
        </a:lnSpc>
        <a:spcBef>
          <a:spcPct val="24000"/>
        </a:spcBef>
        <a:spcAft>
          <a:spcPct val="0"/>
        </a:spcAft>
        <a:buClr>
          <a:srgbClr val="002147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3pPr>
      <a:lvl4pPr marL="422881" indent="-140960" algn="l" defTabSz="829178" rtl="0" eaLnBrk="1" latinLnBrk="0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4pPr>
      <a:lvl5pPr marL="563841" indent="-140960" algn="l" defTabSz="829178" rtl="0" eaLnBrk="1" latinLnBrk="0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5pPr>
      <a:lvl6pPr marL="2280239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4828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09417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006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1pPr>
      <a:lvl2pPr marL="414589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2pPr>
      <a:lvl3pPr marL="829178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3pPr>
      <a:lvl4pPr marL="1243767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4pPr>
      <a:lvl5pPr marL="1658356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5pPr>
      <a:lvl6pPr marL="2072945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6pPr>
      <a:lvl7pPr marL="2487534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7pPr>
      <a:lvl8pPr marL="2902123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8pPr>
      <a:lvl9pPr marL="3316712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CA40DC8-3487-4D05-B9FA-2B5B3C7D0623}"/>
              </a:ext>
            </a:extLst>
          </p:cNvPr>
          <p:cNvSpPr txBox="1">
            <a:spLocks/>
          </p:cNvSpPr>
          <p:nvPr/>
        </p:nvSpPr>
        <p:spPr>
          <a:xfrm>
            <a:off x="129243" y="288461"/>
            <a:ext cx="11109152" cy="572133"/>
          </a:xfrm>
          <a:prstGeom prst="rect">
            <a:avLst/>
          </a:prstGeom>
        </p:spPr>
        <p:txBody>
          <a:bodyPr anchor="ctr" anchorCtr="0"/>
          <a:lstStyle>
            <a:lvl1pPr algn="l" defTabSz="829178" rtl="0" eaLnBrk="1" latinLnBrk="0" hangingPunct="1">
              <a:lnSpc>
                <a:spcPts val="2528"/>
              </a:lnSpc>
              <a:spcBef>
                <a:spcPct val="0"/>
              </a:spcBef>
              <a:buFontTx/>
              <a:buNone/>
              <a:defRPr sz="1632" b="1" i="0" kern="1200">
                <a:solidFill>
                  <a:schemeClr val="bg2"/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l" defTabSz="829178" rtl="0" eaLnBrk="1" fontAlgn="auto" latinLnBrk="0" hangingPunct="1">
              <a:lnSpc>
                <a:spcPts val="2528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+mj-cs"/>
              </a:rPr>
              <a:t>Financial Key Dates Reporting Calendar – 2025/26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49676C-341B-4393-95A2-3760275512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364844"/>
              </p:ext>
            </p:extLst>
          </p:nvPr>
        </p:nvGraphicFramePr>
        <p:xfrm>
          <a:off x="215508" y="1140371"/>
          <a:ext cx="11549252" cy="5440077"/>
        </p:xfrm>
        <a:graphic>
          <a:graphicData uri="http://schemas.openxmlformats.org/drawingml/2006/table">
            <a:tbl>
              <a:tblPr/>
              <a:tblGrid>
                <a:gridCol w="2899599">
                  <a:extLst>
                    <a:ext uri="{9D8B030D-6E8A-4147-A177-3AD203B41FA5}">
                      <a16:colId xmlns:a16="http://schemas.microsoft.com/office/drawing/2014/main" val="672413131"/>
                    </a:ext>
                  </a:extLst>
                </a:gridCol>
                <a:gridCol w="1507138">
                  <a:extLst>
                    <a:ext uri="{9D8B030D-6E8A-4147-A177-3AD203B41FA5}">
                      <a16:colId xmlns:a16="http://schemas.microsoft.com/office/drawing/2014/main" val="4183976181"/>
                    </a:ext>
                  </a:extLst>
                </a:gridCol>
                <a:gridCol w="1284342">
                  <a:extLst>
                    <a:ext uri="{9D8B030D-6E8A-4147-A177-3AD203B41FA5}">
                      <a16:colId xmlns:a16="http://schemas.microsoft.com/office/drawing/2014/main" val="2294112475"/>
                    </a:ext>
                  </a:extLst>
                </a:gridCol>
                <a:gridCol w="1441610">
                  <a:extLst>
                    <a:ext uri="{9D8B030D-6E8A-4147-A177-3AD203B41FA5}">
                      <a16:colId xmlns:a16="http://schemas.microsoft.com/office/drawing/2014/main" val="1994008139"/>
                    </a:ext>
                  </a:extLst>
                </a:gridCol>
                <a:gridCol w="1297447">
                  <a:extLst>
                    <a:ext uri="{9D8B030D-6E8A-4147-A177-3AD203B41FA5}">
                      <a16:colId xmlns:a16="http://schemas.microsoft.com/office/drawing/2014/main" val="2733932951"/>
                    </a:ext>
                  </a:extLst>
                </a:gridCol>
                <a:gridCol w="1559558">
                  <a:extLst>
                    <a:ext uri="{9D8B030D-6E8A-4147-A177-3AD203B41FA5}">
                      <a16:colId xmlns:a16="http://schemas.microsoft.com/office/drawing/2014/main" val="3992926776"/>
                    </a:ext>
                  </a:extLst>
                </a:gridCol>
                <a:gridCol w="1559558">
                  <a:extLst>
                    <a:ext uri="{9D8B030D-6E8A-4147-A177-3AD203B41FA5}">
                      <a16:colId xmlns:a16="http://schemas.microsoft.com/office/drawing/2014/main" val="4277541483"/>
                    </a:ext>
                  </a:extLst>
                </a:gridCol>
              </a:tblGrid>
              <a:tr h="3118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2026/27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End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946024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I&amp;E ready for entry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FPSA/DFCs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16/10/2025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14/01/2026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15/04/2026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707299"/>
                  </a:ext>
                </a:extLst>
              </a:tr>
              <a:tr h="2582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month of actuals loaded daily </a:t>
                      </a:r>
                      <a:b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17/10/25 - 28/11/25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15/01/26 - 27/02/2026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16/04/2026 - 29/05/2026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30/07/2026 - 07/09/2026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044463"/>
                  </a:ext>
                </a:extLst>
              </a:tr>
              <a:tr h="2582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Payroll forecast ready for entry 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418244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JRAM update ready (pending based on prior yr)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08/11/2025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16690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Soft close (WD7, Year End ~WD12)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251921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Hard close (WD10, Year End ~WD15)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076791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Deadline for changes to BFT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507052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Submission of Financial Report Commentary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937938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Review Meetings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CFO/FP&amp;A/DFC/Div Reg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28th Nov - 3rd Dec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6th - 11th Mar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29th May - 3rd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Jun - 11th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- 11th Sept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895262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Chest review meeting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519909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to Oracle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09/03/2026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02/07/2026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234845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paper deadline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016410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Meeting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480735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010784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Issue budget guidance (latest)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936247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phasing deadline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15/06/2026 – 30.06.2026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232636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825601"/>
                  </a:ext>
                </a:extLst>
              </a:tr>
              <a:tr h="20659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Holidays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r>
                        <a:rPr lang="en-GB" sz="11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 – 2nd Jan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 Apr - 6th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Aug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33136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EBD3FBD-D5E4-49C3-8648-59D89B676997}"/>
              </a:ext>
            </a:extLst>
          </p:cNvPr>
          <p:cNvSpPr txBox="1"/>
          <p:nvPr/>
        </p:nvSpPr>
        <p:spPr>
          <a:xfrm>
            <a:off x="215508" y="5127787"/>
            <a:ext cx="6567824" cy="215444"/>
          </a:xfrm>
          <a:prstGeom prst="rect">
            <a:avLst/>
          </a:prstGeom>
          <a:solidFill>
            <a:schemeClr val="bg1"/>
          </a:solidFill>
        </p:spPr>
        <p:txBody>
          <a:bodyPr vert="horz" wrap="none" lIns="91440" tIns="45720" rIns="91440" bIns="45720" rtlCol="0" anchor="t">
            <a:spAutoFit/>
          </a:bodyPr>
          <a:lstStyle/>
          <a:p>
            <a:r>
              <a:rPr lang="en-GB" sz="800" b="1" i="1" dirty="0">
                <a:solidFill>
                  <a:srgbClr val="000000"/>
                </a:solidFill>
                <a:latin typeface="Arial"/>
              </a:rPr>
              <a:t>Electricity and gas Forecast and Budget information around soft close to incorporate latest Actual’s. At Budget around 10</a:t>
            </a:r>
            <a:r>
              <a:rPr lang="en-GB" sz="800" b="1" i="1" baseline="30000" dirty="0">
                <a:solidFill>
                  <a:srgbClr val="000000"/>
                </a:solidFill>
                <a:latin typeface="Arial"/>
              </a:rPr>
              <a:t>th</a:t>
            </a:r>
            <a:r>
              <a:rPr lang="en-GB" sz="800" b="1" i="1" dirty="0">
                <a:solidFill>
                  <a:srgbClr val="000000"/>
                </a:solidFill>
                <a:latin typeface="Arial"/>
              </a:rPr>
              <a:t> March.</a:t>
            </a:r>
          </a:p>
        </p:txBody>
      </p:sp>
    </p:spTree>
    <p:extLst>
      <p:ext uri="{BB962C8B-B14F-4D97-AF65-F5344CB8AC3E}">
        <p14:creationId xmlns:p14="http://schemas.microsoft.com/office/powerpoint/2010/main" val="99668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CA40DC8-3487-4D05-B9FA-2B5B3C7D0623}"/>
              </a:ext>
            </a:extLst>
          </p:cNvPr>
          <p:cNvSpPr txBox="1">
            <a:spLocks/>
          </p:cNvSpPr>
          <p:nvPr/>
        </p:nvSpPr>
        <p:spPr>
          <a:xfrm>
            <a:off x="129243" y="288461"/>
            <a:ext cx="11109152" cy="572133"/>
          </a:xfrm>
          <a:prstGeom prst="rect">
            <a:avLst/>
          </a:prstGeom>
        </p:spPr>
        <p:txBody>
          <a:bodyPr anchor="ctr" anchorCtr="0"/>
          <a:lstStyle>
            <a:lvl1pPr algn="l" defTabSz="829178" rtl="0" eaLnBrk="1" latinLnBrk="0" hangingPunct="1">
              <a:lnSpc>
                <a:spcPts val="2528"/>
              </a:lnSpc>
              <a:spcBef>
                <a:spcPct val="0"/>
              </a:spcBef>
              <a:buFontTx/>
              <a:buNone/>
              <a:defRPr sz="1632" b="1" i="0" kern="1200">
                <a:solidFill>
                  <a:schemeClr val="bg2"/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l" defTabSz="829178" rtl="0" eaLnBrk="1" fontAlgn="auto" latinLnBrk="0" hangingPunct="1">
              <a:lnSpc>
                <a:spcPts val="2528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+mj-cs"/>
              </a:rPr>
              <a:t>Financial </a:t>
            </a:r>
            <a:r>
              <a:rPr lang="en-US" sz="1800" dirty="0">
                <a:solidFill>
                  <a:srgbClr val="FFFFFF"/>
                </a:solidFill>
              </a:rPr>
              <a:t>Calendar - Guidance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+mj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49676C-341B-4393-95A2-3760275512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769010"/>
              </p:ext>
            </p:extLst>
          </p:nvPr>
        </p:nvGraphicFramePr>
        <p:xfrm>
          <a:off x="2139199" y="1505069"/>
          <a:ext cx="7585741" cy="4946356"/>
        </p:xfrm>
        <a:graphic>
          <a:graphicData uri="http://schemas.openxmlformats.org/drawingml/2006/table">
            <a:tbl>
              <a:tblPr/>
              <a:tblGrid>
                <a:gridCol w="1904505">
                  <a:extLst>
                    <a:ext uri="{9D8B030D-6E8A-4147-A177-3AD203B41FA5}">
                      <a16:colId xmlns:a16="http://schemas.microsoft.com/office/drawing/2014/main" val="672413131"/>
                    </a:ext>
                  </a:extLst>
                </a:gridCol>
                <a:gridCol w="989913">
                  <a:extLst>
                    <a:ext uri="{9D8B030D-6E8A-4147-A177-3AD203B41FA5}">
                      <a16:colId xmlns:a16="http://schemas.microsoft.com/office/drawing/2014/main" val="4183976181"/>
                    </a:ext>
                  </a:extLst>
                </a:gridCol>
                <a:gridCol w="843577">
                  <a:extLst>
                    <a:ext uri="{9D8B030D-6E8A-4147-A177-3AD203B41FA5}">
                      <a16:colId xmlns:a16="http://schemas.microsoft.com/office/drawing/2014/main" val="2294112475"/>
                    </a:ext>
                  </a:extLst>
                </a:gridCol>
                <a:gridCol w="946873">
                  <a:extLst>
                    <a:ext uri="{9D8B030D-6E8A-4147-A177-3AD203B41FA5}">
                      <a16:colId xmlns:a16="http://schemas.microsoft.com/office/drawing/2014/main" val="1994008139"/>
                    </a:ext>
                  </a:extLst>
                </a:gridCol>
                <a:gridCol w="852185">
                  <a:extLst>
                    <a:ext uri="{9D8B030D-6E8A-4147-A177-3AD203B41FA5}">
                      <a16:colId xmlns:a16="http://schemas.microsoft.com/office/drawing/2014/main" val="2733932951"/>
                    </a:ext>
                  </a:extLst>
                </a:gridCol>
                <a:gridCol w="1024344">
                  <a:extLst>
                    <a:ext uri="{9D8B030D-6E8A-4147-A177-3AD203B41FA5}">
                      <a16:colId xmlns:a16="http://schemas.microsoft.com/office/drawing/2014/main" val="3992926776"/>
                    </a:ext>
                  </a:extLst>
                </a:gridCol>
                <a:gridCol w="1024344">
                  <a:extLst>
                    <a:ext uri="{9D8B030D-6E8A-4147-A177-3AD203B41FA5}">
                      <a16:colId xmlns:a16="http://schemas.microsoft.com/office/drawing/2014/main" val="4277541483"/>
                    </a:ext>
                  </a:extLst>
                </a:gridCol>
              </a:tblGrid>
              <a:tr h="728155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2026/27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End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946024"/>
                  </a:ext>
                </a:extLst>
              </a:tr>
              <a:tr h="352075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I&amp;E ready for entry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FPSA/DFCs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16/10/2025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14/01/2026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15/04/2026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707299"/>
                  </a:ext>
                </a:extLst>
              </a:tr>
              <a:tr h="320068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month of actuals loaded daily </a:t>
                      </a:r>
                      <a:b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17/10/25 - 28/11/25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15/01/26 - 27/02/2026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16/04/2026 - 29/05/2026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30/07/2026 - 07/09/2026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044463"/>
                  </a:ext>
                </a:extLst>
              </a:tr>
              <a:tr h="320068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Payroll forecast ready for entry </a:t>
                      </a:r>
                      <a:b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(End of prior Month data ready from payroll)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418244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JRAM update ready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08/11/2025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16690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Soft close (WD7, Year End ~WD12)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251921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Hard close (WD10, Year End ~WD15)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076791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Deadline for changes to BFT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507052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Submission of Financial Report Commentary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937938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Review Meetings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CFO/FP&amp;A/DFC/Div Reg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28th Nov - 3rd Dec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6th - 11th Mar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29th May - 3rd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Jun - 11th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- 11th Sept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895262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Chest review meeting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519909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to Oracle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09/03/2026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02/07/2026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234845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paper deadline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016410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meeting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480735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010784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Issue budget guidance (latest)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936247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phasing deadline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15/06/2026 – 30.06.2026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232636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825601"/>
                  </a:ext>
                </a:extLst>
              </a:tr>
              <a:tr h="32807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Holidays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r>
                        <a:rPr lang="en-GB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 – 2nd Jan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 Apr - 6th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Aug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331368"/>
                  </a:ext>
                </a:extLst>
              </a:tr>
            </a:tbl>
          </a:graphicData>
        </a:graphic>
      </p:graphicFrame>
      <p:sp>
        <p:nvSpPr>
          <p:cNvPr id="14" name="Callout: Line 13">
            <a:extLst>
              <a:ext uri="{FF2B5EF4-FFF2-40B4-BE49-F238E27FC236}">
                <a16:creationId xmlns:a16="http://schemas.microsoft.com/office/drawing/2014/main" id="{EBC9C57F-F1D5-4CCB-8086-A60900869E22}"/>
              </a:ext>
            </a:extLst>
          </p:cNvPr>
          <p:cNvSpPr/>
          <p:nvPr/>
        </p:nvSpPr>
        <p:spPr>
          <a:xfrm>
            <a:off x="3485072" y="281309"/>
            <a:ext cx="3976777" cy="1098918"/>
          </a:xfrm>
          <a:prstGeom prst="borderCallout1">
            <a:avLst>
              <a:gd name="adj1" fmla="val 101997"/>
              <a:gd name="adj2" fmla="val 79457"/>
              <a:gd name="adj3" fmla="val 195848"/>
              <a:gd name="adj4" fmla="val 86923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This is tied to the end of the financial review meetings finishing to incorporate any proposed changes if areas are pre-populating Budget which will be dependant on </a:t>
            </a:r>
            <a:r>
              <a:rPr lang="en-GB" sz="900" b="1" dirty="0">
                <a:solidFill>
                  <a:schemeClr val="tx1"/>
                </a:solidFill>
              </a:rPr>
              <a:t>Q2 Fcst.</a:t>
            </a:r>
            <a:endParaRPr lang="en-GB" sz="9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Also means a clean cut-off from Q2 Fcst changes in BFT and ~5 days to get Budget ready (potentially over the weekend) for input in the I&amp;E. It assumes that there is no delay to Q2 Fcst inputs from the </a:t>
            </a:r>
            <a:r>
              <a:rPr lang="en-GB" sz="900" b="1" dirty="0">
                <a:solidFill>
                  <a:schemeClr val="tx1"/>
                </a:solidFill>
              </a:rPr>
              <a:t>4</a:t>
            </a:r>
            <a:r>
              <a:rPr lang="en-GB" sz="900" b="1" baseline="30000" dirty="0">
                <a:solidFill>
                  <a:schemeClr val="tx1"/>
                </a:solidFill>
              </a:rPr>
              <a:t>th</a:t>
            </a:r>
            <a:r>
              <a:rPr lang="en-GB" sz="900" b="1" dirty="0">
                <a:solidFill>
                  <a:schemeClr val="tx1"/>
                </a:solidFill>
              </a:rPr>
              <a:t> March.</a:t>
            </a:r>
          </a:p>
        </p:txBody>
      </p:sp>
      <p:sp>
        <p:nvSpPr>
          <p:cNvPr id="15" name="Callout: Line 14">
            <a:extLst>
              <a:ext uri="{FF2B5EF4-FFF2-40B4-BE49-F238E27FC236}">
                <a16:creationId xmlns:a16="http://schemas.microsoft.com/office/drawing/2014/main" id="{8495A2F2-FE1E-4DCF-A7D3-E6C630EC7DFD}"/>
              </a:ext>
            </a:extLst>
          </p:cNvPr>
          <p:cNvSpPr/>
          <p:nvPr/>
        </p:nvSpPr>
        <p:spPr>
          <a:xfrm>
            <a:off x="9866669" y="2139449"/>
            <a:ext cx="2255420" cy="275118"/>
          </a:xfrm>
          <a:prstGeom prst="borderCallout1">
            <a:avLst>
              <a:gd name="adj1" fmla="val 50343"/>
              <a:gd name="adj2" fmla="val 1410"/>
              <a:gd name="adj3" fmla="val 150436"/>
              <a:gd name="adj4" fmla="val -8813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Depends on July ‘Actuals’ close date i.e. end of month to be ready.</a:t>
            </a:r>
          </a:p>
        </p:txBody>
      </p: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75176E9F-88C7-4DB5-840E-FEF989741679}"/>
              </a:ext>
            </a:extLst>
          </p:cNvPr>
          <p:cNvSpPr/>
          <p:nvPr/>
        </p:nvSpPr>
        <p:spPr>
          <a:xfrm>
            <a:off x="9866669" y="2450530"/>
            <a:ext cx="2255420" cy="542221"/>
          </a:xfrm>
          <a:prstGeom prst="borderCallout1">
            <a:avLst>
              <a:gd name="adj1" fmla="val 64524"/>
              <a:gd name="adj2" fmla="val -925"/>
              <a:gd name="adj3" fmla="val 46566"/>
              <a:gd name="adj4" fmla="val -8630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This is from end of prior month close, to the same date as the submission of ‘Financial Report’ commentary is due, same as last years calendar.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CDDEA8C-B7FD-45B1-94A6-518BDADD93CE}"/>
              </a:ext>
            </a:extLst>
          </p:cNvPr>
          <p:cNvCxnSpPr>
            <a:cxnSpLocks/>
          </p:cNvCxnSpPr>
          <p:nvPr/>
        </p:nvCxnSpPr>
        <p:spPr>
          <a:xfrm flipH="1">
            <a:off x="6659592" y="2472656"/>
            <a:ext cx="301924" cy="1533666"/>
          </a:xfrm>
          <a:prstGeom prst="straightConnector1">
            <a:avLst/>
          </a:prstGeom>
          <a:ln w="9525">
            <a:solidFill>
              <a:srgbClr val="8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llout: Line 22">
            <a:extLst>
              <a:ext uri="{FF2B5EF4-FFF2-40B4-BE49-F238E27FC236}">
                <a16:creationId xmlns:a16="http://schemas.microsoft.com/office/drawing/2014/main" id="{AAAA095A-0691-4349-9F55-564374FF953C}"/>
              </a:ext>
            </a:extLst>
          </p:cNvPr>
          <p:cNvSpPr/>
          <p:nvPr/>
        </p:nvSpPr>
        <p:spPr>
          <a:xfrm>
            <a:off x="129243" y="1080987"/>
            <a:ext cx="1742535" cy="701293"/>
          </a:xfrm>
          <a:prstGeom prst="borderCallout1">
            <a:avLst>
              <a:gd name="adj1" fmla="val 52682"/>
              <a:gd name="adj2" fmla="val 100360"/>
              <a:gd name="adj3" fmla="val 179958"/>
              <a:gd name="adj4" fmla="val 115648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This is the same number of days from the ‘soft close’ of that Quarter (i.e. 19 or 20 days prior to this, same as last yrs. calendar).</a:t>
            </a:r>
          </a:p>
        </p:txBody>
      </p:sp>
      <p:sp>
        <p:nvSpPr>
          <p:cNvPr id="24" name="Callout: Line 23">
            <a:extLst>
              <a:ext uri="{FF2B5EF4-FFF2-40B4-BE49-F238E27FC236}">
                <a16:creationId xmlns:a16="http://schemas.microsoft.com/office/drawing/2014/main" id="{AEBEAA76-292F-4736-8906-30DA351FA865}"/>
              </a:ext>
            </a:extLst>
          </p:cNvPr>
          <p:cNvSpPr/>
          <p:nvPr/>
        </p:nvSpPr>
        <p:spPr>
          <a:xfrm>
            <a:off x="129243" y="1839241"/>
            <a:ext cx="1742535" cy="819301"/>
          </a:xfrm>
          <a:prstGeom prst="borderCallout1">
            <a:avLst>
              <a:gd name="adj1" fmla="val 52682"/>
              <a:gd name="adj2" fmla="val 100360"/>
              <a:gd name="adj3" fmla="val 106621"/>
              <a:gd name="adj4" fmla="val 113173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Range added as per previous calendar – Quarterly dates are 1 day after I&amp;E Fcst is ready (prior month close) and end of the following month. </a:t>
            </a:r>
            <a:endParaRPr lang="en-GB" sz="900" dirty="0">
              <a:solidFill>
                <a:srgbClr val="7030A0"/>
              </a:solidFill>
            </a:endParaRPr>
          </a:p>
        </p:txBody>
      </p:sp>
      <p:sp>
        <p:nvSpPr>
          <p:cNvPr id="25" name="Callout: Line 24">
            <a:extLst>
              <a:ext uri="{FF2B5EF4-FFF2-40B4-BE49-F238E27FC236}">
                <a16:creationId xmlns:a16="http://schemas.microsoft.com/office/drawing/2014/main" id="{BD912AB3-D73E-4488-9356-DF89C55ED302}"/>
              </a:ext>
            </a:extLst>
          </p:cNvPr>
          <p:cNvSpPr/>
          <p:nvPr/>
        </p:nvSpPr>
        <p:spPr>
          <a:xfrm>
            <a:off x="99051" y="2732121"/>
            <a:ext cx="1802917" cy="1527430"/>
          </a:xfrm>
          <a:prstGeom prst="borderCallout1">
            <a:avLst>
              <a:gd name="adj1" fmla="val 52682"/>
              <a:gd name="adj2" fmla="val 100360"/>
              <a:gd name="adj3" fmla="val 21765"/>
              <a:gd name="adj4" fmla="val 114658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Payroll is assumed to be ready for QA BFT upload based on the day Payroll is released (~3 days before pay date) + 3 Days for Payroll Costing Reports (PCR’s) divisional split of the data being sent for cross checking + 1 day for BFT Experts cross checks + 1 day for uploads by FPSA.</a:t>
            </a:r>
          </a:p>
        </p:txBody>
      </p:sp>
      <p:sp>
        <p:nvSpPr>
          <p:cNvPr id="27" name="Callout: Line 26">
            <a:extLst>
              <a:ext uri="{FF2B5EF4-FFF2-40B4-BE49-F238E27FC236}">
                <a16:creationId xmlns:a16="http://schemas.microsoft.com/office/drawing/2014/main" id="{93A1C3ED-210D-4F6C-B4E7-C2BF340907BD}"/>
              </a:ext>
            </a:extLst>
          </p:cNvPr>
          <p:cNvSpPr/>
          <p:nvPr/>
        </p:nvSpPr>
        <p:spPr>
          <a:xfrm>
            <a:off x="9867719" y="3203725"/>
            <a:ext cx="2255420" cy="150435"/>
          </a:xfrm>
          <a:prstGeom prst="borderCallout1">
            <a:avLst>
              <a:gd name="adj1" fmla="val 48615"/>
              <a:gd name="adj2" fmla="val -543"/>
              <a:gd name="adj3" fmla="val 136094"/>
              <a:gd name="adj4" fmla="val -19722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Per PACS JRAM calendar.</a:t>
            </a:r>
          </a:p>
        </p:txBody>
      </p:sp>
      <p:sp>
        <p:nvSpPr>
          <p:cNvPr id="28" name="Callout: Line 27">
            <a:extLst>
              <a:ext uri="{FF2B5EF4-FFF2-40B4-BE49-F238E27FC236}">
                <a16:creationId xmlns:a16="http://schemas.microsoft.com/office/drawing/2014/main" id="{219ECB9A-4841-453C-9E6B-F22199F99080}"/>
              </a:ext>
            </a:extLst>
          </p:cNvPr>
          <p:cNvSpPr/>
          <p:nvPr/>
        </p:nvSpPr>
        <p:spPr>
          <a:xfrm>
            <a:off x="9867719" y="3785929"/>
            <a:ext cx="2255420" cy="440786"/>
          </a:xfrm>
          <a:prstGeom prst="borderCallout1">
            <a:avLst>
              <a:gd name="adj1" fmla="val 48615"/>
              <a:gd name="adj2" fmla="val -543"/>
              <a:gd name="adj3" fmla="val -49130"/>
              <a:gd name="adj4" fmla="val -10543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Equivalent dates assumed same as this year end close (24/25) for next year (Not Available currently).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95EF47C-00DC-448F-9130-D73C43FE1C9D}"/>
              </a:ext>
            </a:extLst>
          </p:cNvPr>
          <p:cNvCxnSpPr>
            <a:cxnSpLocks/>
            <a:stCxn id="28" idx="2"/>
          </p:cNvCxnSpPr>
          <p:nvPr/>
        </p:nvCxnSpPr>
        <p:spPr>
          <a:xfrm flipH="1" flipV="1">
            <a:off x="9591091" y="3684496"/>
            <a:ext cx="276628" cy="321826"/>
          </a:xfrm>
          <a:prstGeom prst="straightConnector1">
            <a:avLst/>
          </a:prstGeom>
          <a:ln w="9525">
            <a:solidFill>
              <a:srgbClr val="8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llout: Line 34">
            <a:extLst>
              <a:ext uri="{FF2B5EF4-FFF2-40B4-BE49-F238E27FC236}">
                <a16:creationId xmlns:a16="http://schemas.microsoft.com/office/drawing/2014/main" id="{BAE672C8-E751-4A19-82C8-2C5D234D235C}"/>
              </a:ext>
            </a:extLst>
          </p:cNvPr>
          <p:cNvSpPr/>
          <p:nvPr/>
        </p:nvSpPr>
        <p:spPr>
          <a:xfrm>
            <a:off x="129243" y="4333131"/>
            <a:ext cx="1742535" cy="2243561"/>
          </a:xfrm>
          <a:prstGeom prst="borderCallout1">
            <a:avLst>
              <a:gd name="adj1" fmla="val 6158"/>
              <a:gd name="adj2" fmla="val 99865"/>
              <a:gd name="adj3" fmla="val 1040"/>
              <a:gd name="adj4" fmla="val 113505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Review meetings dependent on </a:t>
            </a:r>
            <a:r>
              <a:rPr lang="en-GB" sz="900" b="1" i="1" dirty="0">
                <a:solidFill>
                  <a:schemeClr val="tx1"/>
                </a:solidFill>
              </a:rPr>
              <a:t>PRAC Paper deadlines</a:t>
            </a:r>
            <a:r>
              <a:rPr lang="en-GB" sz="900" dirty="0">
                <a:solidFill>
                  <a:schemeClr val="tx1"/>
                </a:solidFill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/>
                </a:solidFill>
              </a:rPr>
              <a:t>Q1 Fcst/ Q2 Fcst </a:t>
            </a:r>
            <a:r>
              <a:rPr lang="en-GB" sz="900" dirty="0">
                <a:solidFill>
                  <a:schemeClr val="tx1"/>
                </a:solidFill>
              </a:rPr>
              <a:t>– 1 day between submission of commentary and meetings. With 1 day to prepare a PRAC paper after meetings finish. Q1 has one more day between ‘soft close’ and submission of commentary than last yr. (13 vs 12 days).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Qrtrly Forecasts - 3 days reviewing.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Budget Reviews – 4 days.</a:t>
            </a:r>
          </a:p>
        </p:txBody>
      </p:sp>
      <p:sp>
        <p:nvSpPr>
          <p:cNvPr id="37" name="Callout: Line 36">
            <a:extLst>
              <a:ext uri="{FF2B5EF4-FFF2-40B4-BE49-F238E27FC236}">
                <a16:creationId xmlns:a16="http://schemas.microsoft.com/office/drawing/2014/main" id="{EFEB3060-CC0C-445F-A6FD-435336B8DA7B}"/>
              </a:ext>
            </a:extLst>
          </p:cNvPr>
          <p:cNvSpPr/>
          <p:nvPr/>
        </p:nvSpPr>
        <p:spPr>
          <a:xfrm>
            <a:off x="9866669" y="5438037"/>
            <a:ext cx="2255420" cy="440786"/>
          </a:xfrm>
          <a:prstGeom prst="borderCallout1">
            <a:avLst>
              <a:gd name="adj1" fmla="val 48615"/>
              <a:gd name="adj2" fmla="val -543"/>
              <a:gd name="adj3" fmla="val -141112"/>
              <a:gd name="adj4" fmla="val -105014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Est. a month post review meetings for phasing changes and final Budget to be ready for upload</a:t>
            </a:r>
          </a:p>
        </p:txBody>
      </p:sp>
      <p:sp>
        <p:nvSpPr>
          <p:cNvPr id="39" name="Callout: Line 38">
            <a:extLst>
              <a:ext uri="{FF2B5EF4-FFF2-40B4-BE49-F238E27FC236}">
                <a16:creationId xmlns:a16="http://schemas.microsoft.com/office/drawing/2014/main" id="{418FCE02-5394-4330-92B7-A2E43887F890}"/>
              </a:ext>
            </a:extLst>
          </p:cNvPr>
          <p:cNvSpPr/>
          <p:nvPr/>
        </p:nvSpPr>
        <p:spPr>
          <a:xfrm>
            <a:off x="9866669" y="4281393"/>
            <a:ext cx="2255420" cy="440786"/>
          </a:xfrm>
          <a:prstGeom prst="borderCallout1">
            <a:avLst>
              <a:gd name="adj1" fmla="val 48615"/>
              <a:gd name="adj2" fmla="val -543"/>
              <a:gd name="adj3" fmla="val -35431"/>
              <a:gd name="adj4" fmla="val -60265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Q3 Fcst Commentary - 2 more days between soft close for submission of Fcst than prev. calendar (18 vs 16 days)</a:t>
            </a:r>
          </a:p>
        </p:txBody>
      </p:sp>
      <p:sp>
        <p:nvSpPr>
          <p:cNvPr id="19" name="Callout: Line 18">
            <a:extLst>
              <a:ext uri="{FF2B5EF4-FFF2-40B4-BE49-F238E27FC236}">
                <a16:creationId xmlns:a16="http://schemas.microsoft.com/office/drawing/2014/main" id="{6F70DF1E-9BBD-499A-934F-C63CF461FA70}"/>
              </a:ext>
            </a:extLst>
          </p:cNvPr>
          <p:cNvSpPr/>
          <p:nvPr/>
        </p:nvSpPr>
        <p:spPr>
          <a:xfrm>
            <a:off x="9866669" y="4776857"/>
            <a:ext cx="2255420" cy="599458"/>
          </a:xfrm>
          <a:prstGeom prst="borderCallout1">
            <a:avLst>
              <a:gd name="adj1" fmla="val 48615"/>
              <a:gd name="adj2" fmla="val -543"/>
              <a:gd name="adj3" fmla="val -3772"/>
              <a:gd name="adj4" fmla="val -59882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Q2 and Q3 Fcst ‘Load to Oracle’ dates on WD+6; 3 working days after the submission of deadline changes to BFT in time for monthly reporting.</a:t>
            </a:r>
          </a:p>
        </p:txBody>
      </p:sp>
      <p:sp>
        <p:nvSpPr>
          <p:cNvPr id="21" name="Callout: Line 20">
            <a:extLst>
              <a:ext uri="{FF2B5EF4-FFF2-40B4-BE49-F238E27FC236}">
                <a16:creationId xmlns:a16="http://schemas.microsoft.com/office/drawing/2014/main" id="{46DB0C3A-933A-4653-9FFB-4BE7D034FC82}"/>
              </a:ext>
            </a:extLst>
          </p:cNvPr>
          <p:cNvSpPr/>
          <p:nvPr/>
        </p:nvSpPr>
        <p:spPr>
          <a:xfrm>
            <a:off x="9866669" y="1239209"/>
            <a:ext cx="2196088" cy="865736"/>
          </a:xfrm>
          <a:prstGeom prst="borderCallout1">
            <a:avLst>
              <a:gd name="adj1" fmla="val 44072"/>
              <a:gd name="adj2" fmla="val -1650"/>
              <a:gd name="adj3" fmla="val 247874"/>
              <a:gd name="adj4" fmla="val -101196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‘Tight’ turnaround from FPSA (may require weekend work TBC). Date at </a:t>
            </a:r>
            <a:r>
              <a:rPr lang="en-GB" sz="900" b="1" i="1" dirty="0">
                <a:solidFill>
                  <a:schemeClr val="tx1"/>
                </a:solidFill>
              </a:rPr>
              <a:t>risk</a:t>
            </a:r>
            <a:r>
              <a:rPr lang="en-GB" sz="900" dirty="0">
                <a:solidFill>
                  <a:schemeClr val="tx1"/>
                </a:solidFill>
              </a:rPr>
              <a:t> of a possible delay. Moved to after Q2F input deadline in BFT to keep user inputs as a basis (FTE adjustments).</a:t>
            </a:r>
          </a:p>
        </p:txBody>
      </p:sp>
    </p:spTree>
    <p:extLst>
      <p:ext uri="{BB962C8B-B14F-4D97-AF65-F5344CB8AC3E}">
        <p14:creationId xmlns:p14="http://schemas.microsoft.com/office/powerpoint/2010/main" val="343890104"/>
      </p:ext>
    </p:extLst>
  </p:cSld>
  <p:clrMapOvr>
    <a:masterClrMapping/>
  </p:clrMapOvr>
</p:sld>
</file>

<file path=ppt/theme/theme1.xml><?xml version="1.0" encoding="utf-8"?>
<a:theme xmlns:a="http://schemas.openxmlformats.org/drawingml/2006/main" name="ClientDesign">
  <a:themeElements>
    <a:clrScheme name="IBThem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2147"/>
      </a:accent1>
      <a:accent2>
        <a:srgbClr val="4891DC"/>
      </a:accent2>
      <a:accent3>
        <a:srgbClr val="007770"/>
      </a:accent3>
      <a:accent4>
        <a:srgbClr val="69913B"/>
      </a:accent4>
      <a:accent5>
        <a:srgbClr val="AAB300"/>
      </a:accent5>
      <a:accent6>
        <a:srgbClr val="CF7A30"/>
      </a:accent6>
      <a:hlink>
        <a:srgbClr val="872434"/>
      </a:hlink>
      <a:folHlink>
        <a:srgbClr val="A79D96"/>
      </a:folHlink>
    </a:clrScheme>
    <a:fontScheme name="Pitchbook-US">
      <a:majorFont>
        <a:latin typeface="Arial"/>
        <a:ea typeface="LF_Kai"/>
        <a:cs typeface=""/>
      </a:majorFont>
      <a:minorFont>
        <a:latin typeface="Arial"/>
        <a:ea typeface="LF_Ka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rgbClr val="808080"/>
          </a:solidFill>
        </a:ln>
        <a:extLst>
          <a:ext uri="{909E8E84-426E-40DD-AFC4-6F175D3DCCD1}">
            <a14:hiddenFill xmlns:a14="http://schemas.microsoft.com/office/drawing/2010/main">
              <a:solidFill>
                <a:scrgbClr r="0" g="0" b="0"/>
              </a:solidFill>
            </a14:hiddenFill>
          </a:ext>
        </a:extLst>
      </a:spPr>
      <a:bodyPr/>
      <a:lstStyle>
        <a:defPPr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80808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91440" tIns="45720" rIns="91440" bIns="45720" rtlCol="0" anchor="t">
        <a:spAutoFit/>
      </a:bodyPr>
      <a:lstStyle>
        <a:defPPr algn="l">
          <a:defRPr sz="1100" b="0" i="0">
            <a:solidFill>
              <a:srgbClr val="000000"/>
            </a:solidFill>
            <a:latin typeface="Arial"/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4278C9F17D09469BB6E203EA4F5572" ma:contentTypeVersion="4" ma:contentTypeDescription="Create a new document." ma:contentTypeScope="" ma:versionID="ea236dede0741b0d6b50ff92eb41bed0">
  <xsd:schema xmlns:xsd="http://www.w3.org/2001/XMLSchema" xmlns:xs="http://www.w3.org/2001/XMLSchema" xmlns:p="http://schemas.microsoft.com/office/2006/metadata/properties" xmlns:ns2="9399c670-42bc-4fe6-9053-38529971991f" targetNamespace="http://schemas.microsoft.com/office/2006/metadata/properties" ma:root="true" ma:fieldsID="11d2325b40f5baeffce81de800328422" ns2:_="">
    <xsd:import namespace="9399c670-42bc-4fe6-9053-3852997199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99c670-42bc-4fe6-9053-3852997199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7C2E2E-171D-4693-8795-6A60B684D3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99c670-42bc-4fe6-9053-3852997199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1F3301-9CE4-4EEE-9FD8-A996CB07BEFB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9399c670-42bc-4fe6-9053-38529971991f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5F3C124-CCDD-4B54-B106-F46258283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3443</TotalTime>
  <Words>1079</Words>
  <Application>Microsoft Office PowerPoint</Application>
  <PresentationFormat>Widescreen</PresentationFormat>
  <Paragraphs>259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ClientDesign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Middleton</dc:creator>
  <cp:lastModifiedBy>Marius Apetrei</cp:lastModifiedBy>
  <cp:revision>80</cp:revision>
  <dcterms:created xsi:type="dcterms:W3CDTF">2024-07-08T09:59:07Z</dcterms:created>
  <dcterms:modified xsi:type="dcterms:W3CDTF">2025-10-07T16:10:38Z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0x010100A94278C9F17D09469BB6E203EA4F5572</vt:lpwstr>
  </property>
  <property fmtid="{D5CDD505-2E9C-101B-9397-08002B2CF9AE}" pid="3" name="Order">
    <vt:r8>4700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