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665" r:id="rId5"/>
    <p:sldMasterId id="2147483699" r:id="rId6"/>
  </p:sldMasterIdLst>
  <p:notesMasterIdLst>
    <p:notesMasterId r:id="rId18"/>
  </p:notesMasterIdLst>
  <p:handoutMasterIdLst>
    <p:handoutMasterId r:id="rId19"/>
  </p:handoutMasterIdLst>
  <p:sldIdLst>
    <p:sldId id="317" r:id="rId7"/>
    <p:sldId id="433" r:id="rId8"/>
    <p:sldId id="426" r:id="rId9"/>
    <p:sldId id="427" r:id="rId10"/>
    <p:sldId id="429" r:id="rId11"/>
    <p:sldId id="428" r:id="rId12"/>
    <p:sldId id="430" r:id="rId13"/>
    <p:sldId id="431" r:id="rId14"/>
    <p:sldId id="432" r:id="rId15"/>
    <p:sldId id="435" r:id="rId16"/>
    <p:sldId id="420" r:id="rId17"/>
  </p:sldIdLst>
  <p:sldSz cx="8640763" cy="6483350"/>
  <p:notesSz cx="9777413" cy="6670675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CE39C"/>
    <a:srgbClr val="FEF09A"/>
    <a:srgbClr val="FDD259"/>
    <a:srgbClr val="FFFFCC"/>
    <a:srgbClr val="FFCC99"/>
    <a:srgbClr val="FFFFFF"/>
    <a:srgbClr val="CCFF66"/>
    <a:srgbClr val="D1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8" autoAdjust="0"/>
    <p:restoredTop sz="88673" autoAdjust="0"/>
  </p:normalViewPr>
  <p:slideViewPr>
    <p:cSldViewPr snapToGrid="0" snapToObjects="1">
      <p:cViewPr varScale="1">
        <p:scale>
          <a:sx n="64" d="100"/>
          <a:sy n="64" d="100"/>
        </p:scale>
        <p:origin x="1172" y="32"/>
      </p:cViewPr>
      <p:guideLst>
        <p:guide orient="horz" pos="2042"/>
        <p:guide pos="272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8774"/>
    </p:cViewPr>
  </p:sorterViewPr>
  <p:notesViewPr>
    <p:cSldViewPr snapToGrid="0" snapToObjects="1">
      <p:cViewPr varScale="1">
        <p:scale>
          <a:sx n="92" d="100"/>
          <a:sy n="92" d="100"/>
        </p:scale>
        <p:origin x="14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190" cy="334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7897" y="0"/>
            <a:ext cx="4237190" cy="334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B7BEE-3C6F-43C9-830C-F9E5E8022314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6004"/>
            <a:ext cx="4237190" cy="334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7897" y="6336004"/>
            <a:ext cx="4237190" cy="334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98DD-442E-48F7-8F2F-1016C418A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08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8271" y="1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0192-F86A-44A7-B0C3-4BE58FF8E0AF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87725" y="833438"/>
            <a:ext cx="3001963" cy="225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742" y="3210262"/>
            <a:ext cx="7821930" cy="2626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5984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8271" y="6335984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7A381-280D-435F-8C9B-E7D7E2F9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6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2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3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6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does it cost us? Where do we get our income from?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7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Pay &amp; purchases – if you can get it funded on a grant then the departments costs reduce – real pressure here</a:t>
            </a:r>
          </a:p>
          <a:p>
            <a:r>
              <a:rPr lang="en-GB" dirty="0" smtClean="0"/>
              <a:t>Premises</a:t>
            </a:r>
            <a:r>
              <a:rPr lang="en-GB" baseline="0" dirty="0" smtClean="0"/>
              <a:t> – lower than other departments</a:t>
            </a:r>
          </a:p>
          <a:p>
            <a:r>
              <a:rPr lang="en-GB" baseline="0" dirty="0" err="1" smtClean="0"/>
              <a:t>Univ</a:t>
            </a:r>
            <a:r>
              <a:rPr lang="en-GB" baseline="0" dirty="0" smtClean="0"/>
              <a:t> charges –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Divisional teaching, Research support, Libraries, Finance, HR,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2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= JRAM, works</a:t>
            </a:r>
            <a:r>
              <a:rPr lang="en-GB" baseline="0" dirty="0" smtClean="0"/>
              <a:t> on a kill what you eat model – no “per-PI” funding as such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1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UG underpinning</a:t>
            </a:r>
          </a:p>
          <a:p>
            <a:r>
              <a:rPr lang="en-GB" dirty="0" smtClean="0"/>
              <a:t>PGT course</a:t>
            </a:r>
            <a:r>
              <a:rPr lang="en-GB" baseline="0" dirty="0" smtClean="0"/>
              <a:t> very important</a:t>
            </a:r>
          </a:p>
          <a:p>
            <a:r>
              <a:rPr lang="en-GB" baseline="0" dirty="0" smtClean="0"/>
              <a:t>PGRs on SNP radar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8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ten is 80% of direct research income in 18/19</a:t>
            </a:r>
          </a:p>
          <a:p>
            <a:r>
              <a:rPr lang="en-GB" dirty="0" smtClean="0"/>
              <a:t>Breadth important</a:t>
            </a:r>
            <a:r>
              <a:rPr lang="en-GB" baseline="0" dirty="0" smtClean="0"/>
              <a:t> both for sustainability: for department &amp; PIs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5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 26% in 18/19</a:t>
            </a:r>
          </a:p>
          <a:p>
            <a:r>
              <a:rPr lang="en-GB" dirty="0" smtClean="0"/>
              <a:t>Industry recovers</a:t>
            </a:r>
            <a:r>
              <a:rPr lang="en-GB" baseline="0" dirty="0" smtClean="0"/>
              <a:t> more than the full costs (FEC); RCUK 80%; everyone else </a:t>
            </a:r>
            <a:r>
              <a:rPr lang="en-GB" baseline="0" smtClean="0"/>
              <a:t>much less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4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Risks on both sides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A381-280D-435F-8C9B-E7D7E2F99A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1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ECD2008-DAEA-48F4-9159-045939D94BB8}"/>
              </a:ext>
            </a:extLst>
          </p:cNvPr>
          <p:cNvSpPr txBox="1">
            <a:spLocks/>
          </p:cNvSpPr>
          <p:nvPr userDrawn="1"/>
        </p:nvSpPr>
        <p:spPr>
          <a:xfrm>
            <a:off x="2862263" y="6209213"/>
            <a:ext cx="29162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321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00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1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2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3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4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5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7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Finance – NDWRH PI Away Day</a:t>
            </a:r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6945EAC-A55D-497E-921A-11EC72AFFB0C}"/>
              </a:ext>
            </a:extLst>
          </p:cNvPr>
          <p:cNvSpPr txBox="1">
            <a:spLocks/>
          </p:cNvSpPr>
          <p:nvPr userDrawn="1"/>
        </p:nvSpPr>
        <p:spPr>
          <a:xfrm>
            <a:off x="6595711" y="6226150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321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00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1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2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3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4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5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7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F14CBB-8896-42EE-A005-6411B4A136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3725" y="212652"/>
            <a:ext cx="7453313" cy="520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FoundrySterling-Book"/>
              </a:rPr>
              <a:t>Presentation</a:t>
            </a:r>
            <a:endParaRPr lang="en-US" sz="1800" b="1" dirty="0">
              <a:solidFill>
                <a:srgbClr val="002060"/>
              </a:solidFill>
              <a:latin typeface="FoundrySterling-Book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4F306E-2463-4D52-8E5C-9E1B2F56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5711" y="6025625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4CBB-8896-42EE-A005-6411B4A1364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A08E-9591-48CD-857B-AA02F53F8D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Finance – NDWRH PI Away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46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61049"/>
            <a:ext cx="7344649" cy="22571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5260"/>
            <a:ext cx="6480572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BA6A-3A7C-4936-96C6-19D8313F4E67}" type="datetime1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Finance – NDWRH PI Away Day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A570-B42E-492F-A98C-D955C886F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82511" y="339634"/>
            <a:ext cx="504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solidFill>
                  <a:srgbClr val="002060"/>
                </a:solidFill>
                <a:latin typeface="FoundrySterling-Book"/>
              </a:rPr>
              <a:t>Finance</a:t>
            </a:r>
            <a:endParaRPr lang="en-US" sz="1800" b="1" dirty="0">
              <a:solidFill>
                <a:srgbClr val="002060"/>
              </a:solidFill>
              <a:latin typeface="FoundrySterling-Book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39159" y="2065283"/>
            <a:ext cx="4461641" cy="187743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NDWRH PI Away Day</a:t>
            </a:r>
            <a:endParaRPr lang="en-GB" sz="3200" baseline="0" dirty="0"/>
          </a:p>
          <a:p>
            <a:endParaRPr lang="en-GB" sz="2400" baseline="0" dirty="0"/>
          </a:p>
          <a:p>
            <a:pPr algn="ctr"/>
            <a:r>
              <a:rPr lang="en-GB" sz="2400" baseline="0" dirty="0" smtClean="0"/>
              <a:t>Martin Thornley</a:t>
            </a:r>
            <a:endParaRPr lang="en-GB" sz="2400" baseline="0" dirty="0"/>
          </a:p>
          <a:p>
            <a:pPr algn="ctr"/>
            <a:r>
              <a:rPr lang="en-GB" sz="1800" baseline="0" dirty="0" smtClean="0"/>
              <a:t>Divisional Financial Controller</a:t>
            </a:r>
          </a:p>
          <a:p>
            <a:pPr algn="r"/>
            <a:r>
              <a:rPr lang="en-GB" sz="1800" baseline="0" dirty="0" smtClean="0"/>
              <a:t>                              30 September 2021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7F5DA-910B-44A7-AB7E-2CDDFAE6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2263" y="6008688"/>
            <a:ext cx="29162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BFT Training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56A0A-EC8D-4C2C-9606-329EC5C8F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2350" y="6008688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E537-3CF5-4FF3-9D58-E4F9A05F6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82511" y="339634"/>
            <a:ext cx="504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FoundrySterling-Book"/>
              </a:rPr>
              <a:t>Any Questions</a:t>
            </a:r>
            <a:endParaRPr lang="en-US" sz="1800" b="1" dirty="0">
              <a:solidFill>
                <a:srgbClr val="002060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4054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815070"/>
            <a:ext cx="8640763" cy="5668279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67267" y="764623"/>
            <a:ext cx="7818908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258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FoundrySterling-Book"/>
              </a:rPr>
              <a:t>Presentation</a:t>
            </a:r>
            <a:endParaRPr lang="en-US" sz="1800" b="1" dirty="0">
              <a:solidFill>
                <a:srgbClr val="002060"/>
              </a:solidFill>
              <a:latin typeface="FoundrySterling-Boo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CEC37-34C2-4AB8-925C-9E6C6EC3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5711" y="6025625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4CBB-8896-42EE-A005-6411B4A136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3272CC-0DB2-4288-904A-8A627BAAE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2263" y="6008688"/>
            <a:ext cx="29162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Finance – NDWRH PI Away Day</a:t>
            </a:r>
            <a:endParaRPr lang="en-GB" dirty="0"/>
          </a:p>
        </p:txBody>
      </p:sp>
      <p:pic>
        <p:nvPicPr>
          <p:cNvPr id="8" name="Picture 18" descr="ox_bran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7193" y="125055"/>
            <a:ext cx="478982" cy="47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5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0" r:id="rId2"/>
    <p:sldLayoutId id="2147483702" r:id="rId3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4321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6595711" y="6226150"/>
            <a:ext cx="1944688" cy="346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100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1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2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3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499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5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798" algn="l" defTabSz="432100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F14CBB-8896-42EE-A005-6411B4A13647}" type="slidenum">
              <a:rPr lang="en-GB" sz="1400" smtClean="0"/>
              <a:pPr/>
              <a:t>1</a:t>
            </a:fld>
            <a:endParaRPr lang="en-GB" sz="1400"/>
          </a:p>
        </p:txBody>
      </p:sp>
      <p:sp>
        <p:nvSpPr>
          <p:cNvPr id="2" name="TextBox 1"/>
          <p:cNvSpPr txBox="1"/>
          <p:nvPr/>
        </p:nvSpPr>
        <p:spPr>
          <a:xfrm>
            <a:off x="2037144" y="6099858"/>
            <a:ext cx="45585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Data: budget 2021/22 </a:t>
            </a:r>
            <a:r>
              <a:rPr lang="en-GB" dirty="0" err="1" smtClean="0">
                <a:solidFill>
                  <a:schemeClr val="bg1"/>
                </a:solidFill>
              </a:rPr>
              <a:t>excl</a:t>
            </a:r>
            <a:r>
              <a:rPr lang="en-GB" dirty="0" smtClean="0">
                <a:solidFill>
                  <a:schemeClr val="bg1"/>
                </a:solidFill>
              </a:rPr>
              <a:t> NHS </a:t>
            </a:r>
            <a:r>
              <a:rPr lang="en-GB" dirty="0" err="1" smtClean="0">
                <a:solidFill>
                  <a:schemeClr val="bg1"/>
                </a:solidFill>
              </a:rPr>
              <a:t>recharges,unless</a:t>
            </a:r>
            <a:r>
              <a:rPr lang="en-GB" dirty="0" smtClean="0">
                <a:solidFill>
                  <a:schemeClr val="bg1"/>
                </a:solidFill>
              </a:rPr>
              <a:t> specified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Incentives and Reserves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3725" y="1146875"/>
            <a:ext cx="76048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Finance White Paper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improve accountability and incentives</a:t>
            </a:r>
          </a:p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	University Financial Position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has been deteriorating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	Reserves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come from surpluses, which are partly used for investment &amp; subsidy</a:t>
            </a: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Financial Incentives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to be stronger and more transparent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Implications</a:t>
            </a:r>
          </a:p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Divisional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finances with higher profile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endParaRPr lang="en-GB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Surplus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 continued sustainability &amp;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endParaRPr lang="en-GB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 Fund Balances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are respected, but spend needs to be planned &amp; transparent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Deficit from TGI, Covid and Funding constraints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1218983"/>
            <a:ext cx="7833837" cy="42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6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NDWRH budgeting 2% deficit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5322" y="4006507"/>
            <a:ext cx="225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Externally Funded Research (Direct)</a:t>
            </a:r>
            <a:endParaRPr lang="en-GB" sz="20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322" y="1880795"/>
            <a:ext cx="225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ea typeface="+mj-ea"/>
                <a:cs typeface="+mj-cs"/>
              </a:rPr>
              <a:t>Everything else</a:t>
            </a:r>
            <a:endParaRPr lang="en-GB" sz="20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07641" y="3056645"/>
            <a:ext cx="2245766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15" y="877056"/>
            <a:ext cx="4702283" cy="53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cost £5m to run the Department last year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82" y="783006"/>
            <a:ext cx="5575072" cy="52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75" y="793995"/>
            <a:ext cx="5648445" cy="536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is largely teaching and research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8783266">
            <a:off x="5772676" y="5204713"/>
            <a:ext cx="151904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Distributed via JRAM</a:t>
            </a:r>
            <a:endParaRPr lang="en-GB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Income is an important funding source (21/22)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12" y="1145894"/>
            <a:ext cx="7446379" cy="4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Research: Breadth of Funding Sources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4" y="884081"/>
            <a:ext cx="7893633" cy="53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funding contribution varies (2019/20 </a:t>
            </a:r>
            <a:r>
              <a:rPr lang="en-GB" dirty="0" err="1" smtClean="0"/>
              <a:t>excl</a:t>
            </a:r>
            <a:r>
              <a:rPr lang="en-GB" dirty="0" smtClean="0"/>
              <a:t> TGI)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482"/>
            <a:ext cx="8640763" cy="37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Related (QR) Research Funding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94810" y="4915814"/>
            <a:ext cx="42281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8 Academics submitted in 2013 REF Exercise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06" y="1184623"/>
            <a:ext cx="5260740" cy="3149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8463"/>
            <a:ext cx="3191560" cy="55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94860"/>
      </p:ext>
    </p:extLst>
  </p:cSld>
  <p:clrMapOvr>
    <a:masterClrMapping/>
  </p:clrMapOvr>
</p:sld>
</file>

<file path=ppt/theme/theme1.xml><?xml version="1.0" encoding="utf-8"?>
<a:theme xmlns:a="http://schemas.openxmlformats.org/drawingml/2006/main" name="BFT Training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FT Training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BE27DB9E29244B4F84600A0F001DE" ma:contentTypeVersion="14" ma:contentTypeDescription="Create a new document." ma:contentTypeScope="" ma:versionID="b81a955f2ae850ed565997660daeab6d">
  <xsd:schema xmlns:xsd="http://www.w3.org/2001/XMLSchema" xmlns:xs="http://www.w3.org/2001/XMLSchema" xmlns:p="http://schemas.microsoft.com/office/2006/metadata/properties" xmlns:ns3="cf0dfbcc-b360-4cf7-9bf5-370ba522dbe9" xmlns:ns4="83c9eb58-c16a-4eef-9abf-4aeec758fe01" targetNamespace="http://schemas.microsoft.com/office/2006/metadata/properties" ma:root="true" ma:fieldsID="5b146f0c5523837579f6f3dae8014557" ns3:_="" ns4:_="">
    <xsd:import namespace="cf0dfbcc-b360-4cf7-9bf5-370ba522dbe9"/>
    <xsd:import namespace="83c9eb58-c16a-4eef-9abf-4aeec758fe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dfbcc-b360-4cf7-9bf5-370ba522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9eb58-c16a-4eef-9abf-4aeec758fe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39DBBE-7974-42E8-93AF-77DECFD07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dfbcc-b360-4cf7-9bf5-370ba522dbe9"/>
    <ds:schemaRef ds:uri="83c9eb58-c16a-4eef-9abf-4aeec758fe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F35D6F-DA69-44DB-8EEC-C240E9C53C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C876C-97BA-4B41-9D52-F4525CA19AB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3c9eb58-c16a-4eef-9abf-4aeec758fe01"/>
    <ds:schemaRef ds:uri="http://purl.org/dc/elements/1.1/"/>
    <ds:schemaRef ds:uri="http://schemas.microsoft.com/office/2006/metadata/properties"/>
    <ds:schemaRef ds:uri="cf0dfbcc-b360-4cf7-9bf5-370ba522db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12547</TotalTime>
  <Words>309</Words>
  <Application>Microsoft Office PowerPoint</Application>
  <PresentationFormat>Custom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FoundrySterling-Book</vt:lpstr>
      <vt:lpstr>BFT Training master slide</vt:lpstr>
      <vt:lpstr>1_BFT Training master slide</vt:lpstr>
      <vt:lpstr>2_Text slide</vt:lpstr>
      <vt:lpstr>PowerPoint Presentation</vt:lpstr>
      <vt:lpstr>Deficit from TGI, Covid and Funding constraints</vt:lpstr>
      <vt:lpstr>NDWRH budgeting 2% deficit</vt:lpstr>
      <vt:lpstr>It cost £5m to run the Department last year</vt:lpstr>
      <vt:lpstr>Funding is largely teaching and research</vt:lpstr>
      <vt:lpstr>Student Income is an important funding source (21/22)</vt:lpstr>
      <vt:lpstr>Research: Breadth of Funding Sources</vt:lpstr>
      <vt:lpstr>Research funding contribution varies (2019/20 excl TGI)</vt:lpstr>
      <vt:lpstr>Quality Related (QR) Research Funding</vt:lpstr>
      <vt:lpstr>Financial Incentives and Reserves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Moore</dc:creator>
  <cp:lastModifiedBy>Laura Cooper</cp:lastModifiedBy>
  <cp:revision>659</cp:revision>
  <cp:lastPrinted>2019-08-28T11:57:18Z</cp:lastPrinted>
  <dcterms:created xsi:type="dcterms:W3CDTF">2014-03-20T14:30:16Z</dcterms:created>
  <dcterms:modified xsi:type="dcterms:W3CDTF">2021-11-30T11:13:12Z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0x0101008FCBE27DB9E29244B4F84600A0F001DE</vt:lpwstr>
  </property>
</Properties>
</file>